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4106" r:id="rId1"/>
  </p:sldMasterIdLst>
  <p:notesMasterIdLst>
    <p:notesMasterId r:id="rId23"/>
  </p:notesMasterIdLst>
  <p:handoutMasterIdLst>
    <p:handoutMasterId r:id="rId24"/>
  </p:handoutMasterIdLst>
  <p:sldIdLst>
    <p:sldId id="256" r:id="rId2"/>
    <p:sldId id="290" r:id="rId3"/>
    <p:sldId id="277" r:id="rId4"/>
    <p:sldId id="276" r:id="rId5"/>
    <p:sldId id="291" r:id="rId6"/>
    <p:sldId id="292" r:id="rId7"/>
    <p:sldId id="293" r:id="rId8"/>
    <p:sldId id="297" r:id="rId9"/>
    <p:sldId id="298" r:id="rId10"/>
    <p:sldId id="294" r:id="rId11"/>
    <p:sldId id="295" r:id="rId12"/>
    <p:sldId id="296" r:id="rId13"/>
    <p:sldId id="299" r:id="rId14"/>
    <p:sldId id="300" r:id="rId15"/>
    <p:sldId id="288" r:id="rId16"/>
    <p:sldId id="302" r:id="rId17"/>
    <p:sldId id="303" r:id="rId18"/>
    <p:sldId id="304" r:id="rId19"/>
    <p:sldId id="306" r:id="rId20"/>
    <p:sldId id="301" r:id="rId21"/>
    <p:sldId id="305"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6" clrMode="gray"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11" d="100"/>
          <a:sy n="111" d="100"/>
        </p:scale>
        <p:origin x="-632" y="2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F70988E-1E55-2E40-B3A7-08F1013ED1A4}" type="datetimeFigureOut">
              <a:rPr lang="en-US" smtClean="0"/>
              <a:pPr/>
              <a:t>5/21/12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4A0B2F0-3944-E74F-9257-7858D5C864A1}"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822DB9-ADC3-9643-A8E3-4E5A798D7F05}" type="datetimeFigureOut">
              <a:rPr lang="en-US" smtClean="0"/>
              <a:pPr/>
              <a:t>5/21/12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C583F2-B6F8-9E41-88CB-CA27EDA1EBB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5CC40807-E079-4846-9B12-859F36BB5EA1}" type="slidenum">
              <a:rPr lang="en-US"/>
              <a:pPr/>
              <a:t>3</a:t>
            </a:fld>
            <a:endParaRPr lang="en-US"/>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4380FCE-3441-E14D-B55D-F311140D1E17}" type="slidenum">
              <a:rPr lang="en-US"/>
              <a:pPr/>
              <a:t>4</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dirty="0" smtClean="0"/>
              <a:t>Elaborate on what planning less means</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Create a question from the answer</a:t>
            </a:r>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Create a question from the answer</a:t>
            </a:r>
          </a:p>
          <a:p>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Create a question from the answer</a:t>
            </a:r>
          </a:p>
          <a:p>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Create a question from the answer</a:t>
            </a:r>
          </a:p>
          <a:p>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Create a question from the answer</a:t>
            </a:r>
          </a:p>
          <a:p>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latin typeface="Arial"/>
                <a:cs typeface="Arial"/>
              </a:rPr>
              <a:t>Write a question and the answer and remove some parts</a:t>
            </a:r>
            <a:endParaRPr lang="en-US" sz="1200" dirty="0" smtClean="0">
              <a:latin typeface="Arial"/>
              <a:cs typeface="Arial"/>
            </a:endParaRPr>
          </a:p>
        </p:txBody>
      </p:sp>
      <p:sp>
        <p:nvSpPr>
          <p:cNvPr id="4" name="Slide Number Placeholder 3"/>
          <p:cNvSpPr>
            <a:spLocks noGrp="1"/>
          </p:cNvSpPr>
          <p:nvPr>
            <p:ph type="sldNum" sz="quarter" idx="10"/>
          </p:nvPr>
        </p:nvSpPr>
        <p:spPr/>
        <p:txBody>
          <a:bodyPr/>
          <a:lstStyle/>
          <a:p>
            <a:fld id="{55C583F2-B6F8-9E41-88CB-CA27EDA1EBBE}"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latin typeface="Arial"/>
                <a:cs typeface="Arial"/>
              </a:rPr>
              <a:t>Write a question and the answer and remove some parts</a:t>
            </a:r>
            <a:endParaRPr lang="en-US" sz="1200" dirty="0" smtClean="0">
              <a:latin typeface="Arial"/>
              <a:cs typeface="Arial"/>
            </a:endParaRPr>
          </a:p>
        </p:txBody>
      </p:sp>
      <p:sp>
        <p:nvSpPr>
          <p:cNvPr id="4" name="Slide Number Placeholder 3"/>
          <p:cNvSpPr>
            <a:spLocks noGrp="1"/>
          </p:cNvSpPr>
          <p:nvPr>
            <p:ph type="sldNum" sz="quarter" idx="10"/>
          </p:nvPr>
        </p:nvSpPr>
        <p:spPr/>
        <p:txBody>
          <a:bodyPr/>
          <a:lstStyle/>
          <a:p>
            <a:fld id="{55C583F2-B6F8-9E41-88CB-CA27EDA1EBBE}"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latin typeface="Arial"/>
                <a:cs typeface="Arial"/>
              </a:rPr>
              <a:t>Write a question and the answer and remove some parts</a:t>
            </a:r>
            <a:endParaRPr lang="en-US" sz="1200" dirty="0" smtClean="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latin typeface="Arial"/>
                <a:cs typeface="Arial"/>
              </a:rPr>
              <a:t>Write a question and the answer and remove some parts</a:t>
            </a:r>
            <a:endParaRPr lang="en-US" sz="1200" dirty="0" smtClean="0">
              <a:latin typeface="Arial"/>
              <a:cs typeface="Arial"/>
            </a:endParaRPr>
          </a:p>
          <a:p>
            <a:pPr eaLnBrk="1" hangingPunct="1"/>
            <a:endParaRPr lang="en-US" smtClean="0"/>
          </a:p>
          <a:p>
            <a:pPr eaLnBrk="1" hangingPunct="1"/>
            <a:r>
              <a:rPr lang="en-US" smtClean="0"/>
              <a:t>Subtraction </a:t>
            </a:r>
            <a:r>
              <a:rPr lang="en-US" dirty="0" smtClean="0"/>
              <a:t>takeaway model or partitioning model</a:t>
            </a:r>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7434CB54-DB6A-5640-AA32-EA7652200C20}" type="slidenum">
              <a:rPr lang="en-US"/>
              <a:pPr/>
              <a:t>15</a:t>
            </a:fld>
            <a:endParaRPr lang="en-US"/>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dirty="0" smtClean="0"/>
              <a:t>Quick discussion at tables.</a:t>
            </a:r>
            <a:r>
              <a:rPr lang="en-US" sz="1200" i="1" baseline="0" dirty="0" smtClean="0"/>
              <a:t> </a:t>
            </a:r>
            <a:r>
              <a:rPr lang="en-US" sz="1200" i="1" baseline="0" dirty="0" err="1" smtClean="0"/>
              <a:t>E.g</a:t>
            </a:r>
            <a:r>
              <a:rPr lang="en-US" sz="1200" i="1" baseline="0" dirty="0" smtClean="0"/>
              <a:t>  </a:t>
            </a:r>
            <a:r>
              <a:rPr lang="en-US" sz="1200" i="1" dirty="0" smtClean="0"/>
              <a:t>How many numbers can you write with 3 in the tens place?</a:t>
            </a:r>
            <a:endParaRPr lang="en-US" sz="1200"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Explicit pedagogies:</a:t>
            </a:r>
          </a:p>
          <a:p>
            <a:r>
              <a:rPr lang="en-US" dirty="0" smtClean="0"/>
              <a:t>Tell them what the lesson is about, what the purpose is.  Explain language.</a:t>
            </a:r>
          </a:p>
          <a:p>
            <a:r>
              <a:rPr lang="en-US" dirty="0" smtClean="0"/>
              <a:t>Tell them there is more than one possible answer.</a:t>
            </a:r>
          </a:p>
          <a:p>
            <a:endParaRPr lang="en-US" dirty="0" smtClean="0"/>
          </a:p>
          <a:p>
            <a:r>
              <a:rPr lang="en-US" dirty="0" smtClean="0"/>
              <a:t>1. </a:t>
            </a:r>
            <a:r>
              <a:rPr lang="en-GB" sz="1200" dirty="0" smtClean="0">
                <a:latin typeface="Tahoma" charset="0"/>
              </a:rPr>
              <a:t>If necessary, the possibility of multiple responses can be discussed.</a:t>
            </a:r>
          </a:p>
          <a:p>
            <a:r>
              <a:rPr lang="en-US" dirty="0" smtClean="0"/>
              <a:t>2. </a:t>
            </a:r>
            <a:r>
              <a:rPr lang="en-GB" sz="1200" dirty="0" smtClean="0">
                <a:latin typeface="Tahoma" charset="0"/>
              </a:rPr>
              <a:t>The teacher actively supports the students’ explorations through prompts and suggestions.</a:t>
            </a:r>
          </a:p>
          <a:p>
            <a:r>
              <a:rPr lang="en-US" dirty="0" smtClean="0"/>
              <a:t>3. </a:t>
            </a:r>
            <a:r>
              <a:rPr lang="en-GB" sz="1200" dirty="0" smtClean="0">
                <a:latin typeface="Tahoma" charset="0"/>
              </a:rPr>
              <a:t>The variations may have been anticipated and planned, or they might be created during the lesson in response to a particular identified need. The variations might be a further challenge for some, with some additional scaffolding for students finding the initial task difficult. It may be useful to gather together particular students with similar needs identified from their responses.</a:t>
            </a:r>
          </a:p>
          <a:p>
            <a:r>
              <a:rPr lang="en-US" dirty="0" smtClean="0"/>
              <a:t>4. </a:t>
            </a:r>
            <a:r>
              <a:rPr lang="en-GB" sz="1200" dirty="0" smtClean="0">
                <a:latin typeface="Tahoma" charset="0"/>
              </a:rPr>
              <a:t>Students, chosen because of their potential to elaborate key mathematical issues, can be invited to report the outcomes of their own additional explorations.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5C583F2-B6F8-9E41-88CB-CA27EDA1EBBE}"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1461247"/>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0" y="4953000"/>
            <a:ext cx="9144000" cy="45291"/>
            <a:chOff x="0" y="1613647"/>
            <a:chExt cx="9144000" cy="45291"/>
          </a:xfrm>
        </p:grpSpPr>
        <p:cxnSp>
          <p:nvCxnSpPr>
            <p:cNvPr id="11" name="Straight Connector 10"/>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4114800" y="1572768"/>
            <a:ext cx="4910328" cy="2130552"/>
          </a:xfrm>
        </p:spPr>
        <p:txBody>
          <a:bodyPr vert="horz" lIns="91440" tIns="45720" rIns="91440" bIns="45720" rtlCol="0" anchor="b" anchorCtr="0">
            <a:normAutofit/>
          </a:bodyPr>
          <a:lstStyle>
            <a:lvl1pPr algn="r" defTabSz="914400" rtl="0" eaLnBrk="1" latinLnBrk="0" hangingPunct="1">
              <a:spcBef>
                <a:spcPct val="0"/>
              </a:spcBef>
              <a:buNone/>
              <a:defRPr sz="4800" b="1" kern="1200">
                <a:solidFill>
                  <a:schemeClr val="tx1"/>
                </a:solidFill>
                <a:effectLst>
                  <a:outerShdw blurRad="50800" dist="50800" dir="2700000" algn="tl" rotWithShape="0">
                    <a:schemeClr val="bg1">
                      <a:alpha val="30000"/>
                    </a:schemeClr>
                  </a:outerShdw>
                </a:effectLst>
                <a:latin typeface="+mj-lt"/>
                <a:ea typeface="+mj-ea"/>
                <a:cs typeface="+mj-cs"/>
              </a:defRPr>
            </a:lvl1pPr>
          </a:lstStyle>
          <a:p>
            <a:r>
              <a:rPr lang="en-AU" smtClean="0"/>
              <a:t>Click to edit Master title style</a:t>
            </a:r>
            <a:endParaRPr/>
          </a:p>
        </p:txBody>
      </p:sp>
      <p:sp>
        <p:nvSpPr>
          <p:cNvPr id="3" name="Subtitle 2"/>
          <p:cNvSpPr>
            <a:spLocks noGrp="1"/>
          </p:cNvSpPr>
          <p:nvPr>
            <p:ph type="subTitle" idx="1"/>
          </p:nvPr>
        </p:nvSpPr>
        <p:spPr>
          <a:xfrm>
            <a:off x="4114800" y="3711388"/>
            <a:ext cx="4910328" cy="886968"/>
          </a:xfrm>
        </p:spPr>
        <p:txBody>
          <a:bodyPr vert="horz" lIns="91440" tIns="45720" rIns="91440" bIns="45720" rtlCol="0">
            <a:normAutofit/>
          </a:bodyPr>
          <a:lstStyle>
            <a:lvl1pPr marL="0" indent="0" algn="r" defTabSz="914400" rtl="0" eaLnBrk="1" latinLnBrk="0" hangingPunct="1">
              <a:spcBef>
                <a:spcPct val="20000"/>
              </a:spcBef>
              <a:buClr>
                <a:schemeClr val="accent1"/>
              </a:buClr>
              <a:buSzPct val="90000"/>
              <a:buFont typeface="Wingdings" pitchFamily="2" charset="2"/>
              <a:buNone/>
              <a:defRPr sz="2400" b="1" kern="1200">
                <a:solidFill>
                  <a:schemeClr val="tx1">
                    <a:tint val="75000"/>
                  </a:schemeClr>
                </a:solidFill>
                <a:effectLst>
                  <a:outerShdw blurRad="50800" dist="50800" dir="2700000" algn="tl" rotWithShape="0">
                    <a:schemeClr val="bg1">
                      <a:alpha val="3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a:p>
        </p:txBody>
      </p:sp>
      <p:sp>
        <p:nvSpPr>
          <p:cNvPr id="4" name="Date Placeholder 3"/>
          <p:cNvSpPr>
            <a:spLocks noGrp="1"/>
          </p:cNvSpPr>
          <p:nvPr>
            <p:ph type="dt" sz="half" idx="10"/>
          </p:nvPr>
        </p:nvSpPr>
        <p:spPr/>
        <p:txBody>
          <a:bodyPr/>
          <a:lstStyle/>
          <a:p>
            <a:fld id="{47C9B81F-C347-4BEF-BFDF-29C42F48304A}" type="datetimeFigureOut">
              <a:rPr lang="en-US" smtClean="0"/>
              <a:pPr/>
              <a:t>5/21/12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20" name="Oval 19"/>
          <p:cNvSpPr>
            <a:spLocks noChangeAspect="1"/>
          </p:cNvSpPr>
          <p:nvPr/>
        </p:nvSpPr>
        <p:spPr>
          <a:xfrm>
            <a:off x="121024" y="85165"/>
            <a:ext cx="4433047" cy="4433047"/>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Oval 33"/>
          <p:cNvSpPr/>
          <p:nvPr/>
        </p:nvSpPr>
        <p:spPr>
          <a:xfrm>
            <a:off x="179294" y="112058"/>
            <a:ext cx="4201255" cy="4201255"/>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5" name="Oval 34"/>
          <p:cNvSpPr/>
          <p:nvPr/>
        </p:nvSpPr>
        <p:spPr>
          <a:xfrm>
            <a:off x="264460" y="138952"/>
            <a:ext cx="3988777" cy="4056383"/>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Oval 36"/>
          <p:cNvSpPr/>
          <p:nvPr/>
        </p:nvSpPr>
        <p:spPr>
          <a:xfrm>
            <a:off x="264460" y="138953"/>
            <a:ext cx="3897026" cy="3897026"/>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127000" dist="63500" dir="162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1pPr>
              <a:spcBef>
                <a:spcPts val="20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Date Placeholder 3"/>
          <p:cNvSpPr>
            <a:spLocks noGrp="1"/>
          </p:cNvSpPr>
          <p:nvPr>
            <p:ph type="dt" sz="half" idx="10"/>
          </p:nvPr>
        </p:nvSpPr>
        <p:spPr/>
        <p:txBody>
          <a:bodyPr/>
          <a:lstStyle/>
          <a:p>
            <a:fld id="{30049327-518E-AA40-9AFD-7E5B3518784E}" type="datetimeFigureOut">
              <a:rPr lang="en-US" smtClean="0"/>
              <a:pPr/>
              <a:t>5/21/12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96DCAD-A4CD-F441-9831-946FB706CBB3}" type="slidenum">
              <a:rPr lang="en-US" smtClean="0"/>
              <a:pPr/>
              <a:t>‹#›</a:t>
            </a:fld>
            <a:endParaRPr lang="en-US"/>
          </a:p>
        </p:txBody>
      </p:sp>
      <p:grpSp>
        <p:nvGrpSpPr>
          <p:cNvPr id="7" name="Group 10"/>
          <p:cNvGrpSpPr/>
          <p:nvPr/>
        </p:nvGrpSpPr>
        <p:grpSpPr>
          <a:xfrm>
            <a:off x="0" y="1584169"/>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bg>
      <p:bgRef idx="1002">
        <a:schemeClr val="bg2"/>
      </p:bgRef>
    </p:bg>
    <p:spTree>
      <p:nvGrpSpPr>
        <p:cNvPr id="1" name=""/>
        <p:cNvGrpSpPr/>
        <p:nvPr/>
      </p:nvGrpSpPr>
      <p:grpSpPr>
        <a:xfrm>
          <a:off x="0" y="0"/>
          <a:ext cx="0" cy="0"/>
          <a:chOff x="0" y="0"/>
          <a:chExt cx="0" cy="0"/>
        </a:xfrm>
      </p:grpSpPr>
      <p:grpSp>
        <p:nvGrpSpPr>
          <p:cNvPr id="6" name="Group 6"/>
          <p:cNvGrpSpPr/>
          <p:nvPr/>
        </p:nvGrpSpPr>
        <p:grpSpPr>
          <a:xfrm>
            <a:off x="0" y="1461247"/>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9"/>
          <p:cNvGrpSpPr/>
          <p:nvPr/>
        </p:nvGrpSpPr>
        <p:grpSpPr>
          <a:xfrm>
            <a:off x="0" y="4953000"/>
            <a:ext cx="9144000" cy="45291"/>
            <a:chOff x="0" y="1613647"/>
            <a:chExt cx="9144000" cy="45291"/>
          </a:xfrm>
        </p:grpSpPr>
        <p:cxnSp>
          <p:nvCxnSpPr>
            <p:cNvPr id="11" name="Straight Connector 10"/>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5365376" y="1573306"/>
            <a:ext cx="3653117" cy="2133600"/>
          </a:xfrm>
        </p:spPr>
        <p:txBody>
          <a:bodyPr anchor="b" anchorCtr="0"/>
          <a:lstStyle>
            <a:lvl1pPr algn="r">
              <a:defRPr/>
            </a:lvl1pPr>
          </a:lstStyle>
          <a:p>
            <a:r>
              <a:rPr lang="en-AU" smtClean="0"/>
              <a:t>Click to edit Master title style</a:t>
            </a:r>
            <a:endParaRPr/>
          </a:p>
        </p:txBody>
      </p:sp>
      <p:sp>
        <p:nvSpPr>
          <p:cNvPr id="3" name="Subtitle 2"/>
          <p:cNvSpPr>
            <a:spLocks noGrp="1"/>
          </p:cNvSpPr>
          <p:nvPr>
            <p:ph type="subTitle" idx="1"/>
          </p:nvPr>
        </p:nvSpPr>
        <p:spPr>
          <a:xfrm>
            <a:off x="5365376" y="3998259"/>
            <a:ext cx="3653117" cy="883024"/>
          </a:xfrm>
        </p:spPr>
        <p:txBody>
          <a:bodyPr/>
          <a:lstStyle>
            <a:lvl1pPr marL="0" indent="0" algn="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a:p>
        </p:txBody>
      </p:sp>
      <p:sp>
        <p:nvSpPr>
          <p:cNvPr id="4" name="Date Placeholder 3"/>
          <p:cNvSpPr>
            <a:spLocks noGrp="1"/>
          </p:cNvSpPr>
          <p:nvPr>
            <p:ph type="dt" sz="half" idx="10"/>
          </p:nvPr>
        </p:nvSpPr>
        <p:spPr/>
        <p:txBody>
          <a:bodyPr/>
          <a:lstStyle/>
          <a:p>
            <a:fld id="{30049327-518E-AA40-9AFD-7E5B3518784E}" type="datetimeFigureOut">
              <a:rPr lang="en-US" smtClean="0"/>
              <a:pPr/>
              <a:t>5/21/12</a:t>
            </a:fld>
            <a:endParaRPr lang="en-US"/>
          </a:p>
        </p:txBody>
      </p:sp>
      <p:sp>
        <p:nvSpPr>
          <p:cNvPr id="5" name="Footer Placeholder 4"/>
          <p:cNvSpPr>
            <a:spLocks noGrp="1"/>
          </p:cNvSpPr>
          <p:nvPr>
            <p:ph type="ftr" sz="quarter" idx="11"/>
          </p:nvPr>
        </p:nvSpPr>
        <p:spPr>
          <a:xfrm>
            <a:off x="3124200" y="6356350"/>
            <a:ext cx="2895600" cy="365125"/>
          </a:xfrm>
        </p:spPr>
        <p:txBody>
          <a:bodyPr/>
          <a:lstStyle>
            <a:lvl1pPr algn="ctr">
              <a:defRPr/>
            </a:lvl1pPr>
          </a:lstStyle>
          <a:p>
            <a:endParaRPr lang="en-US"/>
          </a:p>
        </p:txBody>
      </p:sp>
      <p:sp>
        <p:nvSpPr>
          <p:cNvPr id="16" name="Oval 15"/>
          <p:cNvSpPr>
            <a:spLocks noChangeAspect="1"/>
          </p:cNvSpPr>
          <p:nvPr/>
        </p:nvSpPr>
        <p:spPr>
          <a:xfrm>
            <a:off x="134471" y="685800"/>
            <a:ext cx="5268049" cy="5268049"/>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Oval 16"/>
          <p:cNvSpPr/>
          <p:nvPr/>
        </p:nvSpPr>
        <p:spPr>
          <a:xfrm>
            <a:off x="229676" y="712694"/>
            <a:ext cx="4983480" cy="4983480"/>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Picture Placeholder 24"/>
          <p:cNvSpPr>
            <a:spLocks noGrp="1"/>
          </p:cNvSpPr>
          <p:nvPr>
            <p:ph type="pic" sz="quarter" idx="13"/>
          </p:nvPr>
        </p:nvSpPr>
        <p:spPr>
          <a:xfrm>
            <a:off x="241232" y="716992"/>
            <a:ext cx="4906459" cy="4852935"/>
          </a:xfrm>
          <a:prstGeom prst="ellipse">
            <a:avLst/>
          </a:prstGeom>
          <a:effectLst>
            <a:innerShdw blurRad="63500" dist="50800" dir="16200000">
              <a:prstClr val="black">
                <a:alpha val="30000"/>
              </a:prstClr>
            </a:innerShdw>
          </a:effectLst>
        </p:spPr>
        <p:txBody>
          <a:bodyPr>
            <a:normAutofit/>
          </a:bodyPr>
          <a:lstStyle>
            <a:lvl1pPr algn="r">
              <a:buNone/>
              <a:defRPr sz="1800"/>
            </a:lvl1pPr>
          </a:lstStyle>
          <a:p>
            <a:r>
              <a:rPr lang="en-AU" smtClean="0"/>
              <a:t>Click icon to add picture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8013" cy="1362075"/>
          </a:xfrm>
        </p:spPr>
        <p:txBody>
          <a:bodyPr anchor="b" anchorCtr="0">
            <a:normAutofit/>
          </a:bodyPr>
          <a:lstStyle>
            <a:lvl1pPr algn="ctr">
              <a:defRPr sz="4800" b="1" cap="none" baseline="0"/>
            </a:lvl1pPr>
          </a:lstStyle>
          <a:p>
            <a:r>
              <a:rPr lang="en-AU" smtClean="0"/>
              <a:t>Click to edit Master title style</a:t>
            </a:r>
            <a:endParaRPr/>
          </a:p>
        </p:txBody>
      </p:sp>
      <p:sp>
        <p:nvSpPr>
          <p:cNvPr id="3" name="Text Placeholder 2"/>
          <p:cNvSpPr>
            <a:spLocks noGrp="1"/>
          </p:cNvSpPr>
          <p:nvPr>
            <p:ph type="body" idx="1"/>
          </p:nvPr>
        </p:nvSpPr>
        <p:spPr>
          <a:xfrm>
            <a:off x="457200" y="3529013"/>
            <a:ext cx="8228013" cy="1347787"/>
          </a:xfrm>
        </p:spPr>
        <p:txBody>
          <a:bodyPr anchor="t" anchorCtr="0"/>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5/21/12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grpSp>
        <p:nvGrpSpPr>
          <p:cNvPr id="7" name="Group 7"/>
          <p:cNvGrpSpPr/>
          <p:nvPr/>
        </p:nvGrpSpPr>
        <p:grpSpPr>
          <a:xfrm>
            <a:off x="0" y="1447800"/>
            <a:ext cx="9144000" cy="45291"/>
            <a:chOff x="0" y="1613647"/>
            <a:chExt cx="9144000" cy="45291"/>
          </a:xfrm>
        </p:grpSpPr>
        <p:cxnSp>
          <p:nvCxnSpPr>
            <p:cNvPr id="9" name="Straight Connector 8"/>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10"/>
          <p:cNvGrpSpPr/>
          <p:nvPr/>
        </p:nvGrpSpPr>
        <p:grpSpPr>
          <a:xfrm>
            <a:off x="0" y="4939553"/>
            <a:ext cx="9144000" cy="45291"/>
            <a:chOff x="0" y="1613647"/>
            <a:chExt cx="9144000" cy="45291"/>
          </a:xfrm>
        </p:grpSpPr>
        <p:cxnSp>
          <p:nvCxnSpPr>
            <p:cNvPr id="12" name="Straight Connector 11"/>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sz="half" idx="1"/>
          </p:nvPr>
        </p:nvSpPr>
        <p:spPr>
          <a:xfrm>
            <a:off x="457200" y="2057401"/>
            <a:ext cx="3931920" cy="3980328"/>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Content Placeholder 3"/>
          <p:cNvSpPr>
            <a:spLocks noGrp="1"/>
          </p:cNvSpPr>
          <p:nvPr>
            <p:ph sz="half" idx="2"/>
          </p:nvPr>
        </p:nvSpPr>
        <p:spPr>
          <a:xfrm>
            <a:off x="4754880" y="2057401"/>
            <a:ext cx="3931920" cy="3980328"/>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5" name="Date Placeholder 4"/>
          <p:cNvSpPr>
            <a:spLocks noGrp="1"/>
          </p:cNvSpPr>
          <p:nvPr>
            <p:ph type="dt" sz="half" idx="10"/>
          </p:nvPr>
        </p:nvSpPr>
        <p:spPr/>
        <p:txBody>
          <a:bodyPr/>
          <a:lstStyle/>
          <a:p>
            <a:fld id="{30049327-518E-AA40-9AFD-7E5B3518784E}" type="datetimeFigureOut">
              <a:rPr lang="en-US" smtClean="0"/>
              <a:pPr/>
              <a:t>5/21/12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96DCAD-A4CD-F441-9831-946FB706CBB3}" type="slidenum">
              <a:rPr lang="en-US" smtClean="0"/>
              <a:pPr/>
              <a:t>‹#›</a:t>
            </a:fld>
            <a:endParaRPr lang="en-US"/>
          </a:p>
        </p:txBody>
      </p:sp>
      <p:grpSp>
        <p:nvGrpSpPr>
          <p:cNvPr id="8" name="Group 16"/>
          <p:cNvGrpSpPr/>
          <p:nvPr/>
        </p:nvGrpSpPr>
        <p:grpSpPr>
          <a:xfrm>
            <a:off x="0" y="1584169"/>
            <a:ext cx="9144000" cy="45291"/>
            <a:chOff x="0" y="1613647"/>
            <a:chExt cx="9144000" cy="45291"/>
          </a:xfrm>
        </p:grpSpPr>
        <p:cxnSp>
          <p:nvCxnSpPr>
            <p:cNvPr id="18" name="Straight Connector 1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584169"/>
            <a:ext cx="9144000" cy="45291"/>
            <a:chOff x="0" y="1613647"/>
            <a:chExt cx="9144000" cy="45291"/>
          </a:xfrm>
        </p:grpSpPr>
        <p:cxnSp>
          <p:nvCxnSpPr>
            <p:cNvPr id="11" name="Straight Connector 10"/>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457200" y="1734670"/>
            <a:ext cx="3931920" cy="744071"/>
          </a:xfrm>
        </p:spPr>
        <p:txBody>
          <a:bodyPr anchor="ctr" anchorCtr="0">
            <a:noAutofit/>
          </a:bodyPr>
          <a:lstStyle>
            <a:lvl1pPr marL="0" indent="0" algn="ctr">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514600"/>
            <a:ext cx="3931920" cy="3523129"/>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5" name="Text Placeholder 4"/>
          <p:cNvSpPr>
            <a:spLocks noGrp="1"/>
          </p:cNvSpPr>
          <p:nvPr>
            <p:ph type="body" sz="quarter" idx="3"/>
          </p:nvPr>
        </p:nvSpPr>
        <p:spPr>
          <a:xfrm>
            <a:off x="4754880" y="1734670"/>
            <a:ext cx="3931920" cy="744071"/>
          </a:xfrm>
        </p:spPr>
        <p:txBody>
          <a:bodyPr anchor="ctr" anchorCtr="0">
            <a:noAutofit/>
          </a:bodyPr>
          <a:lstStyle>
            <a:lvl1pPr marL="0" indent="0" algn="ctr">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754880" y="2514600"/>
            <a:ext cx="3931920" cy="3523129"/>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7" name="Date Placeholder 6"/>
          <p:cNvSpPr>
            <a:spLocks noGrp="1"/>
          </p:cNvSpPr>
          <p:nvPr>
            <p:ph type="dt" sz="half" idx="10"/>
          </p:nvPr>
        </p:nvSpPr>
        <p:spPr/>
        <p:txBody>
          <a:bodyPr/>
          <a:lstStyle/>
          <a:p>
            <a:fld id="{30049327-518E-AA40-9AFD-7E5B3518784E}" type="datetimeFigureOut">
              <a:rPr lang="en-US" smtClean="0"/>
              <a:pPr/>
              <a:t>5/21/12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96DCAD-A4CD-F441-9831-946FB706CB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30049327-518E-AA40-9AFD-7E5B3518784E}" type="datetimeFigureOut">
              <a:rPr lang="en-US" smtClean="0"/>
              <a:pPr/>
              <a:t>5/21/12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96DCAD-A4CD-F441-9831-946FB706CBB3}" type="slidenum">
              <a:rPr lang="en-US" smtClean="0"/>
              <a:pPr/>
              <a:t>‹#›</a:t>
            </a:fld>
            <a:endParaRPr lang="en-US"/>
          </a:p>
        </p:txBody>
      </p:sp>
      <p:grpSp>
        <p:nvGrpSpPr>
          <p:cNvPr id="6" name="Group 6"/>
          <p:cNvGrpSpPr/>
          <p:nvPr/>
        </p:nvGrpSpPr>
        <p:grpSpPr>
          <a:xfrm>
            <a:off x="0" y="1584169"/>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49327-518E-AA40-9AFD-7E5B3518784E}" type="datetimeFigureOut">
              <a:rPr lang="en-US" smtClean="0"/>
              <a:pPr/>
              <a:t>5/21/12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96DCAD-A4CD-F441-9831-946FB706CB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658906"/>
            <a:ext cx="3602039" cy="1162050"/>
          </a:xfrm>
        </p:spPr>
        <p:txBody>
          <a:bodyPr anchor="b">
            <a:normAutofit/>
          </a:bodyPr>
          <a:lstStyle>
            <a:lvl1pPr algn="ctr">
              <a:defRPr sz="3600" b="1"/>
            </a:lvl1pPr>
          </a:lstStyle>
          <a:p>
            <a:r>
              <a:rPr lang="en-AU" smtClean="0"/>
              <a:t>Click to edit Master title style</a:t>
            </a:r>
            <a:endParaRPr/>
          </a:p>
        </p:txBody>
      </p:sp>
      <p:sp>
        <p:nvSpPr>
          <p:cNvPr id="3" name="Content Placeholder 2"/>
          <p:cNvSpPr>
            <a:spLocks noGrp="1"/>
          </p:cNvSpPr>
          <p:nvPr>
            <p:ph idx="1"/>
          </p:nvPr>
        </p:nvSpPr>
        <p:spPr>
          <a:xfrm>
            <a:off x="4473388" y="273051"/>
            <a:ext cx="4206240" cy="5778500"/>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Text Placeholder 3"/>
          <p:cNvSpPr>
            <a:spLocks noGrp="1"/>
          </p:cNvSpPr>
          <p:nvPr>
            <p:ph type="body" sz="half" idx="2"/>
          </p:nvPr>
        </p:nvSpPr>
        <p:spPr>
          <a:xfrm>
            <a:off x="457199" y="1905001"/>
            <a:ext cx="3602039" cy="3733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30049327-518E-AA40-9AFD-7E5B3518784E}" type="datetimeFigureOut">
              <a:rPr lang="en-US" smtClean="0"/>
              <a:pPr/>
              <a:t>5/21/12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96DCAD-A4CD-F441-9831-946FB706CB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bg>
      <p:bgRef idx="1003">
        <a:schemeClr val="bg2"/>
      </p:bgRef>
    </p:bg>
    <p:spTree>
      <p:nvGrpSpPr>
        <p:cNvPr id="1" name=""/>
        <p:cNvGrpSpPr/>
        <p:nvPr/>
      </p:nvGrpSpPr>
      <p:grpSpPr>
        <a:xfrm>
          <a:off x="0" y="0"/>
          <a:ext cx="0" cy="0"/>
          <a:chOff x="0" y="0"/>
          <a:chExt cx="0" cy="0"/>
        </a:xfrm>
      </p:grpSpPr>
      <p:grpSp>
        <p:nvGrpSpPr>
          <p:cNvPr id="9" name="Group 8"/>
          <p:cNvGrpSpPr/>
          <p:nvPr/>
        </p:nvGrpSpPr>
        <p:grpSpPr>
          <a:xfrm>
            <a:off x="0" y="1178859"/>
            <a:ext cx="9144000" cy="45291"/>
            <a:chOff x="0" y="1613647"/>
            <a:chExt cx="9144000" cy="45291"/>
          </a:xfrm>
        </p:grpSpPr>
        <p:cxnSp>
          <p:nvCxnSpPr>
            <p:cNvPr id="10" name="Straight Connector 9"/>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0" y="5715000"/>
            <a:ext cx="9144000" cy="45291"/>
            <a:chOff x="0" y="1613647"/>
            <a:chExt cx="9144000" cy="45291"/>
          </a:xfrm>
        </p:grpSpPr>
        <p:cxnSp>
          <p:nvCxnSpPr>
            <p:cNvPr id="13" name="Straight Connector 12"/>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457200" y="1524000"/>
            <a:ext cx="3581400" cy="1252538"/>
          </a:xfrm>
        </p:spPr>
        <p:txBody>
          <a:bodyPr anchor="b">
            <a:normAutofit/>
          </a:bodyPr>
          <a:lstStyle>
            <a:lvl1pPr algn="l">
              <a:defRPr sz="3600" b="1"/>
            </a:lvl1pPr>
          </a:lstStyle>
          <a:p>
            <a:r>
              <a:rPr lang="en-AU" smtClean="0"/>
              <a:t>Click to edit Master title style</a:t>
            </a:r>
            <a:endParaRPr/>
          </a:p>
        </p:txBody>
      </p:sp>
      <p:sp>
        <p:nvSpPr>
          <p:cNvPr id="4" name="Text Placeholder 3"/>
          <p:cNvSpPr>
            <a:spLocks noGrp="1"/>
          </p:cNvSpPr>
          <p:nvPr>
            <p:ph type="body" sz="half" idx="2"/>
          </p:nvPr>
        </p:nvSpPr>
        <p:spPr>
          <a:xfrm>
            <a:off x="457200" y="2895600"/>
            <a:ext cx="3581400" cy="2438400"/>
          </a:xfrm>
        </p:spPr>
        <p:txBody>
          <a:bodyPr>
            <a:normAutofit/>
          </a:bodyPr>
          <a:lstStyle>
            <a:lvl1pPr marL="0" indent="0" algn="l">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30049327-518E-AA40-9AFD-7E5B3518784E}" type="datetimeFigureOut">
              <a:rPr lang="en-US" smtClean="0"/>
              <a:pPr/>
              <a:t>5/21/12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96DCAD-A4CD-F441-9831-946FB706CBB3}" type="slidenum">
              <a:rPr lang="en-US" smtClean="0"/>
              <a:pPr/>
              <a:t>‹#›</a:t>
            </a:fld>
            <a:endParaRPr lang="en-US"/>
          </a:p>
        </p:txBody>
      </p:sp>
      <p:sp>
        <p:nvSpPr>
          <p:cNvPr id="8" name="Oval 7"/>
          <p:cNvSpPr>
            <a:spLocks noChangeAspect="1"/>
          </p:cNvSpPr>
          <p:nvPr/>
        </p:nvSpPr>
        <p:spPr>
          <a:xfrm>
            <a:off x="4285131" y="1116106"/>
            <a:ext cx="4724400" cy="4724400"/>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Picture Placeholder 2"/>
          <p:cNvSpPr>
            <a:spLocks noGrp="1"/>
          </p:cNvSpPr>
          <p:nvPr>
            <p:ph type="pic" idx="1"/>
          </p:nvPr>
        </p:nvSpPr>
        <p:spPr>
          <a:xfrm>
            <a:off x="4473386" y="1148001"/>
            <a:ext cx="4434840" cy="4434987"/>
          </a:xfrm>
          <a:prstGeom prst="ellipse">
            <a:avLst/>
          </a:prstGeom>
          <a:effectLst>
            <a:innerShdw blurRad="63500" dist="50800" dir="18900000">
              <a:prstClr val="black">
                <a:alpha val="30000"/>
              </a:prstClr>
            </a:innerShdw>
          </a:effectLst>
        </p:spPr>
        <p:txBody>
          <a:bodyPr vert="horz" lIns="91440" tIns="45720" rIns="91440" bIns="45720" rtlCol="0">
            <a:normAutofit/>
          </a:bodyPr>
          <a:lstStyle>
            <a:lvl1pPr marL="342900" indent="-342900" algn="r" defTabSz="914400" rtl="0" eaLnBrk="1" latinLnBrk="0" hangingPunct="1">
              <a:spcBef>
                <a:spcPct val="20000"/>
              </a:spcBef>
              <a:buClr>
                <a:schemeClr val="accent1"/>
              </a:buClr>
              <a:buSzPct val="90000"/>
              <a:buFont typeface="Wingdings" pitchFamily="2" charset="2"/>
              <a:buNone/>
              <a:defRPr sz="1800" b="1" kern="1200">
                <a:solidFill>
                  <a:schemeClr val="tx1"/>
                </a:solidFill>
                <a:effectLst>
                  <a:outerShdw blurRad="50800" dist="50800" dir="2700000" algn="tl" rotWithShape="0">
                    <a:schemeClr val="bg1">
                      <a:alpha val="3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Click icon to add picture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Date Placeholder 3"/>
          <p:cNvSpPr>
            <a:spLocks noGrp="1"/>
          </p:cNvSpPr>
          <p:nvPr>
            <p:ph type="dt" sz="half" idx="10"/>
          </p:nvPr>
        </p:nvSpPr>
        <p:spPr/>
        <p:txBody>
          <a:bodyPr/>
          <a:lstStyle/>
          <a:p>
            <a:fld id="{30049327-518E-AA40-9AFD-7E5B3518784E}" type="datetimeFigureOut">
              <a:rPr lang="en-US" smtClean="0"/>
              <a:pPr/>
              <a:t>5/21/12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96DCAD-A4CD-F441-9831-946FB706CBB3}" type="slidenum">
              <a:rPr lang="en-US" smtClean="0"/>
              <a:pPr/>
              <a:t>‹#›</a:t>
            </a:fld>
            <a:endParaRPr lang="en-US"/>
          </a:p>
        </p:txBody>
      </p:sp>
      <p:grpSp>
        <p:nvGrpSpPr>
          <p:cNvPr id="7" name="Group 6"/>
          <p:cNvGrpSpPr/>
          <p:nvPr/>
        </p:nvGrpSpPr>
        <p:grpSpPr>
          <a:xfrm>
            <a:off x="0" y="1584169"/>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6500" y="609600"/>
            <a:ext cx="1587500" cy="5516563"/>
          </a:xfrm>
        </p:spPr>
        <p:txBody>
          <a:bodyPr vert="eaVert"/>
          <a:lstStyle/>
          <a:p>
            <a:r>
              <a:rPr lang="en-AU" smtClean="0"/>
              <a:t>Click to edit Master title style</a:t>
            </a:r>
            <a:endParaRPr/>
          </a:p>
        </p:txBody>
      </p:sp>
      <p:sp>
        <p:nvSpPr>
          <p:cNvPr id="3" name="Vertical Text Placeholder 2"/>
          <p:cNvSpPr>
            <a:spLocks noGrp="1"/>
          </p:cNvSpPr>
          <p:nvPr>
            <p:ph type="body" orient="vert" idx="1"/>
          </p:nvPr>
        </p:nvSpPr>
        <p:spPr>
          <a:xfrm>
            <a:off x="457200" y="609600"/>
            <a:ext cx="6629400" cy="5516563"/>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Date Placeholder 3"/>
          <p:cNvSpPr>
            <a:spLocks noGrp="1"/>
          </p:cNvSpPr>
          <p:nvPr>
            <p:ph type="dt" sz="half" idx="10"/>
          </p:nvPr>
        </p:nvSpPr>
        <p:spPr>
          <a:xfrm>
            <a:off x="7556499" y="6356350"/>
            <a:ext cx="1148229" cy="365125"/>
          </a:xfrm>
        </p:spPr>
        <p:txBody>
          <a:bodyPr/>
          <a:lstStyle/>
          <a:p>
            <a:fld id="{30049327-518E-AA40-9AFD-7E5B3518784E}" type="datetimeFigureOut">
              <a:rPr lang="en-US" smtClean="0"/>
              <a:pPr/>
              <a:t>5/21/12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96DCAD-A4CD-F441-9831-946FB706CBB3}" type="slidenum">
              <a:rPr lang="en-US" smtClean="0"/>
              <a:pPr/>
              <a:t>‹#›</a:t>
            </a:fld>
            <a:endParaRPr lang="en-US"/>
          </a:p>
        </p:txBody>
      </p:sp>
      <p:grpSp>
        <p:nvGrpSpPr>
          <p:cNvPr id="7" name="Group 6"/>
          <p:cNvGrpSpPr/>
          <p:nvPr/>
        </p:nvGrpSpPr>
        <p:grpSpPr>
          <a:xfrm rot="5400000">
            <a:off x="4065260" y="3406355"/>
            <a:ext cx="6858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a:p>
        </p:txBody>
      </p:sp>
      <p:sp>
        <p:nvSpPr>
          <p:cNvPr id="3" name="Text Placeholder 2"/>
          <p:cNvSpPr>
            <a:spLocks noGrp="1"/>
          </p:cNvSpPr>
          <p:nvPr>
            <p:ph type="body" idx="1"/>
          </p:nvPr>
        </p:nvSpPr>
        <p:spPr>
          <a:xfrm>
            <a:off x="457200" y="2057401"/>
            <a:ext cx="8229600" cy="396240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a:p>
        </p:txBody>
      </p:sp>
      <p:sp>
        <p:nvSpPr>
          <p:cNvPr id="4" name="Date Placeholder 3"/>
          <p:cNvSpPr>
            <a:spLocks noGrp="1"/>
          </p:cNvSpPr>
          <p:nvPr>
            <p:ph type="dt" sz="half" idx="2"/>
          </p:nvPr>
        </p:nvSpPr>
        <p:spPr>
          <a:xfrm>
            <a:off x="6571129"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49327-518E-AA40-9AFD-7E5B3518784E}" type="datetimeFigureOut">
              <a:rPr lang="en-US" smtClean="0"/>
              <a:pPr/>
              <a:t>5/21/12</a:t>
            </a:fld>
            <a:endParaRPr lang="en-US"/>
          </a:p>
        </p:txBody>
      </p:sp>
      <p:sp>
        <p:nvSpPr>
          <p:cNvPr id="5"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B596DCAD-A4CD-F441-9831-946FB706CBB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 id="2147484112" r:id="rId6"/>
    <p:sldLayoutId id="2147484113" r:id="rId7"/>
    <p:sldLayoutId id="2147484114" r:id="rId8"/>
    <p:sldLayoutId id="2147484115" r:id="rId9"/>
    <p:sldLayoutId id="2147484116" r:id="rId10"/>
    <p:sldLayoutId id="2147484117" r:id="rId11"/>
    <p:sldLayoutId id="2147484118" r:id="rId12"/>
  </p:sldLayoutIdLst>
  <p:txStyles>
    <p:titleStyle>
      <a:lvl1pPr algn="ctr" defTabSz="914400" rtl="0" eaLnBrk="1" latinLnBrk="0" hangingPunct="1">
        <a:spcBef>
          <a:spcPct val="0"/>
        </a:spcBef>
        <a:buNone/>
        <a:defRPr sz="4800" b="1" kern="1200">
          <a:solidFill>
            <a:schemeClr val="tx1"/>
          </a:solidFill>
          <a:effectLst>
            <a:outerShdw blurRad="50800" dist="50800" dir="2700000" algn="tl" rotWithShape="0">
              <a:schemeClr val="bg1">
                <a:alpha val="30000"/>
              </a:scheme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90000"/>
        <a:buFont typeface="Wingdings" pitchFamily="2" charset="2"/>
        <a:buChar char=""/>
        <a:defRPr sz="2400" b="1" kern="1200">
          <a:solidFill>
            <a:schemeClr val="tx1"/>
          </a:solidFill>
          <a:effectLst>
            <a:outerShdw blurRad="50800" dist="50800" dir="2700000" algn="tl" rotWithShape="0">
              <a:schemeClr val="bg1">
                <a:alpha val="30000"/>
              </a:schemeClr>
            </a:outerShdw>
          </a:effectLst>
          <a:latin typeface="+mn-lt"/>
          <a:ea typeface="+mn-ea"/>
          <a:cs typeface="+mn-cs"/>
        </a:defRPr>
      </a:lvl1pPr>
      <a:lvl2pPr marL="685800" indent="-336550" algn="l" defTabSz="914400" rtl="0" eaLnBrk="1" latinLnBrk="0" hangingPunct="1">
        <a:spcBef>
          <a:spcPct val="20000"/>
        </a:spcBef>
        <a:buClr>
          <a:schemeClr val="accent2"/>
        </a:buClr>
        <a:buSzPct val="90000"/>
        <a:buFont typeface="Wingdings" pitchFamily="2" charset="2"/>
        <a:buChar char=""/>
        <a:defRPr sz="2200" b="1" kern="1200">
          <a:solidFill>
            <a:schemeClr val="tx1"/>
          </a:solidFill>
          <a:effectLst>
            <a:outerShdw blurRad="50800" dist="50800" dir="2700000" algn="tl" rotWithShape="0">
              <a:schemeClr val="bg1">
                <a:alpha val="30000"/>
              </a:schemeClr>
            </a:outerShdw>
          </a:effectLst>
          <a:latin typeface="+mn-lt"/>
          <a:ea typeface="+mn-ea"/>
          <a:cs typeface="+mn-cs"/>
        </a:defRPr>
      </a:lvl2pPr>
      <a:lvl3pPr marL="1035050" indent="-349250" algn="l" defTabSz="914400" rtl="0" eaLnBrk="1" latinLnBrk="0" hangingPunct="1">
        <a:spcBef>
          <a:spcPct val="20000"/>
        </a:spcBef>
        <a:buClr>
          <a:schemeClr val="accent1"/>
        </a:buClr>
        <a:buSzPct val="90000"/>
        <a:buFont typeface="Wingdings" pitchFamily="2" charset="2"/>
        <a:buChar char=""/>
        <a:defRPr sz="2000" b="1" kern="1200">
          <a:solidFill>
            <a:schemeClr val="tx1"/>
          </a:solidFill>
          <a:effectLst>
            <a:outerShdw blurRad="50800" dist="50800" dir="2700000" algn="tl" rotWithShape="0">
              <a:schemeClr val="bg1">
                <a:alpha val="30000"/>
              </a:schemeClr>
            </a:outerShdw>
          </a:effectLst>
          <a:latin typeface="+mn-lt"/>
          <a:ea typeface="+mn-ea"/>
          <a:cs typeface="+mn-cs"/>
        </a:defRPr>
      </a:lvl3pPr>
      <a:lvl4pPr marL="1371600" indent="-336550" algn="l" defTabSz="914400" rtl="0" eaLnBrk="1" latinLnBrk="0" hangingPunct="1">
        <a:spcBef>
          <a:spcPct val="20000"/>
        </a:spcBef>
        <a:buClr>
          <a:schemeClr val="accent2"/>
        </a:buClr>
        <a:buSzPct val="90000"/>
        <a:buFont typeface="Wingdings" pitchFamily="2" charset="2"/>
        <a:buChar char=""/>
        <a:defRPr sz="1800" b="1" kern="1200">
          <a:solidFill>
            <a:schemeClr val="tx1"/>
          </a:solidFill>
          <a:effectLst>
            <a:outerShdw blurRad="50800" dist="50800" dir="2700000" algn="tl" rotWithShape="0">
              <a:schemeClr val="bg1">
                <a:alpha val="30000"/>
              </a:schemeClr>
            </a:outerShdw>
          </a:effectLst>
          <a:latin typeface="+mn-lt"/>
          <a:ea typeface="+mn-ea"/>
          <a:cs typeface="+mn-cs"/>
        </a:defRPr>
      </a:lvl4pPr>
      <a:lvl5pPr marL="1720850" indent="-349250" algn="l" defTabSz="914400" rtl="0" eaLnBrk="1" latinLnBrk="0" hangingPunct="1">
        <a:spcBef>
          <a:spcPct val="20000"/>
        </a:spcBef>
        <a:buClr>
          <a:schemeClr val="accent1"/>
        </a:buClr>
        <a:buSzPct val="90000"/>
        <a:buFont typeface="Wingdings" pitchFamily="2" charset="2"/>
        <a:buChar char=""/>
        <a:defRPr sz="1800" b="1" kern="1200">
          <a:solidFill>
            <a:schemeClr val="tx1"/>
          </a:solidFill>
          <a:effectLst>
            <a:outerShdw blurRad="50800" dist="50800" dir="2700000" algn="tl" rotWithShape="0">
              <a:schemeClr val="bg1">
                <a:alpha val="30000"/>
              </a:scheme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2843"/>
            <a:ext cx="7772400" cy="1470025"/>
          </a:xfrm>
        </p:spPr>
        <p:txBody>
          <a:bodyPr>
            <a:normAutofit fontScale="90000"/>
          </a:bodyPr>
          <a:lstStyle/>
          <a:p>
            <a:r>
              <a:rPr lang="en-US" dirty="0" smtClean="0"/>
              <a:t>Designing quality open- ended tasks in mathematics</a:t>
            </a:r>
            <a:endParaRPr lang="en-US" dirty="0"/>
          </a:p>
        </p:txBody>
      </p:sp>
      <p:sp>
        <p:nvSpPr>
          <p:cNvPr id="3" name="Subtitle 2"/>
          <p:cNvSpPr>
            <a:spLocks noGrp="1"/>
          </p:cNvSpPr>
          <p:nvPr>
            <p:ph type="subTitle" idx="1"/>
          </p:nvPr>
        </p:nvSpPr>
        <p:spPr/>
        <p:txBody>
          <a:bodyPr>
            <a:normAutofit/>
          </a:bodyPr>
          <a:lstStyle/>
          <a:p>
            <a:r>
              <a:rPr lang="en-US" sz="2000" dirty="0" smtClean="0">
                <a:latin typeface="Arial"/>
                <a:cs typeface="Arial"/>
              </a:rPr>
              <a:t>Louise Hodgson</a:t>
            </a:r>
          </a:p>
          <a:p>
            <a:r>
              <a:rPr lang="en-US" sz="2000" dirty="0" smtClean="0">
                <a:latin typeface="Arial"/>
                <a:cs typeface="Arial"/>
              </a:rPr>
              <a:t>May 2012</a:t>
            </a:r>
          </a:p>
          <a:p>
            <a:endParaRPr lang="en-US" sz="2000" dirty="0">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good questions</a:t>
            </a:r>
            <a:endParaRPr lang="en-US" dirty="0"/>
          </a:p>
        </p:txBody>
      </p:sp>
      <p:sp>
        <p:nvSpPr>
          <p:cNvPr id="3" name="Content Placeholder 2"/>
          <p:cNvSpPr>
            <a:spLocks noGrp="1"/>
          </p:cNvSpPr>
          <p:nvPr>
            <p:ph idx="1"/>
          </p:nvPr>
        </p:nvSpPr>
        <p:spPr/>
        <p:txBody>
          <a:bodyPr>
            <a:normAutofit fontScale="55000" lnSpcReduction="20000"/>
          </a:bodyPr>
          <a:lstStyle/>
          <a:p>
            <a:r>
              <a:rPr lang="en-US" sz="5714" b="0" dirty="0" smtClean="0"/>
              <a:t>Require more than remembering a fact or reproducing a skill,</a:t>
            </a:r>
          </a:p>
          <a:p>
            <a:r>
              <a:rPr lang="en-US" sz="5714" b="0" dirty="0" smtClean="0"/>
              <a:t>Students can learn from answering the questions; teachers can learn about the students,</a:t>
            </a:r>
          </a:p>
          <a:p>
            <a:r>
              <a:rPr lang="en-US" sz="5714" b="0" dirty="0" smtClean="0"/>
              <a:t>May be several acceptable answers.</a:t>
            </a:r>
          </a:p>
          <a:p>
            <a:endParaRPr lang="en-US" dirty="0" smtClean="0"/>
          </a:p>
          <a:p>
            <a:pPr>
              <a:buNone/>
            </a:pPr>
            <a:r>
              <a:rPr lang="en-US" sz="2909" b="0" dirty="0" smtClean="0"/>
              <a:t>Sullivan and Lilburn 2004</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ctrTitle" idx="4294967295"/>
          </p:nvPr>
        </p:nvSpPr>
        <p:spPr>
          <a:xfrm>
            <a:off x="184150" y="0"/>
            <a:ext cx="7969250" cy="838200"/>
          </a:xfrm>
        </p:spPr>
        <p:txBody>
          <a:bodyPr>
            <a:noAutofit/>
          </a:bodyPr>
          <a:lstStyle/>
          <a:p>
            <a:pPr eaLnBrk="1" hangingPunct="1"/>
            <a:r>
              <a:rPr lang="en-US" sz="4400" b="1" dirty="0">
                <a:latin typeface="Arial"/>
                <a:cs typeface="Arial"/>
              </a:rPr>
              <a:t>Why open ended questions?</a:t>
            </a:r>
            <a:endParaRPr lang="en-US" sz="4400" dirty="0">
              <a:latin typeface="Arial"/>
              <a:cs typeface="Arial"/>
            </a:endParaRPr>
          </a:p>
        </p:txBody>
      </p:sp>
      <p:sp>
        <p:nvSpPr>
          <p:cNvPr id="32772" name="Rectangle 4"/>
          <p:cNvSpPr>
            <a:spLocks noGrp="1" noChangeArrowheads="1"/>
          </p:cNvSpPr>
          <p:nvPr>
            <p:ph type="subTitle" idx="4294967295"/>
          </p:nvPr>
        </p:nvSpPr>
        <p:spPr>
          <a:xfrm>
            <a:off x="0" y="914400"/>
            <a:ext cx="8153400" cy="5334000"/>
          </a:xfrm>
        </p:spPr>
        <p:txBody>
          <a:bodyPr/>
          <a:lstStyle/>
          <a:p>
            <a:pPr marL="1371600" lvl="2" indent="-457200" algn="l" eaLnBrk="1" hangingPunct="1"/>
            <a:endParaRPr lang="en-AU" sz="2800" dirty="0">
              <a:latin typeface="Tahoma" charset="0"/>
            </a:endParaRPr>
          </a:p>
          <a:p>
            <a:pPr marL="609600" indent="-609600" algn="l" eaLnBrk="1" hangingPunct="1"/>
            <a:endParaRPr lang="en-US" dirty="0"/>
          </a:p>
        </p:txBody>
      </p:sp>
      <p:sp>
        <p:nvSpPr>
          <p:cNvPr id="32771" name="Text Box 3"/>
          <p:cNvSpPr txBox="1">
            <a:spLocks noChangeArrowheads="1"/>
          </p:cNvSpPr>
          <p:nvPr/>
        </p:nvSpPr>
        <p:spPr bwMode="auto">
          <a:xfrm>
            <a:off x="990600" y="838200"/>
            <a:ext cx="304800" cy="457200"/>
          </a:xfrm>
          <a:prstGeom prst="rect">
            <a:avLst/>
          </a:prstGeom>
          <a:noFill/>
          <a:ln w="9525">
            <a:noFill/>
            <a:miter lim="800000"/>
            <a:headEnd/>
            <a:tailEnd/>
          </a:ln>
        </p:spPr>
        <p:txBody>
          <a:bodyPr>
            <a:prstTxWarp prst="textNoShape">
              <a:avLst/>
            </a:prstTxWarp>
            <a:spAutoFit/>
          </a:bodyPr>
          <a:lstStyle/>
          <a:p>
            <a:pPr>
              <a:spcBef>
                <a:spcPct val="50000"/>
              </a:spcBef>
            </a:pPr>
            <a:endParaRPr lang="en-US"/>
          </a:p>
        </p:txBody>
      </p:sp>
      <p:sp>
        <p:nvSpPr>
          <p:cNvPr id="161797" name="Text Box 5"/>
          <p:cNvSpPr txBox="1">
            <a:spLocks noChangeArrowheads="1"/>
          </p:cNvSpPr>
          <p:nvPr/>
        </p:nvSpPr>
        <p:spPr bwMode="auto">
          <a:xfrm>
            <a:off x="374948" y="914400"/>
            <a:ext cx="8769052" cy="7078859"/>
          </a:xfrm>
          <a:prstGeom prst="rect">
            <a:avLst/>
          </a:prstGeom>
          <a:noFill/>
          <a:ln w="9525">
            <a:noFill/>
            <a:miter lim="800000"/>
            <a:headEnd/>
            <a:tailEnd/>
          </a:ln>
        </p:spPr>
        <p:txBody>
          <a:bodyPr wrap="square">
            <a:prstTxWarp prst="textNoShape">
              <a:avLst/>
            </a:prstTxWarp>
            <a:spAutoFit/>
          </a:bodyPr>
          <a:lstStyle/>
          <a:p>
            <a:pPr>
              <a:spcBef>
                <a:spcPct val="50000"/>
              </a:spcBef>
              <a:buFontTx/>
              <a:buChar char="•"/>
            </a:pPr>
            <a:r>
              <a:rPr lang="en-US" sz="3200" dirty="0">
                <a:latin typeface="Arial"/>
                <a:cs typeface="Arial"/>
              </a:rPr>
              <a:t>They engage all children in mathematics learning</a:t>
            </a:r>
            <a:r>
              <a:rPr lang="en-US" sz="3200" dirty="0" smtClean="0">
                <a:latin typeface="Arial"/>
                <a:cs typeface="Arial"/>
              </a:rPr>
              <a:t>.</a:t>
            </a:r>
          </a:p>
          <a:p>
            <a:pPr>
              <a:spcBef>
                <a:spcPct val="50000"/>
              </a:spcBef>
            </a:pPr>
            <a:endParaRPr lang="en-US" sz="3200" dirty="0" smtClean="0">
              <a:latin typeface="Arial"/>
              <a:cs typeface="Arial"/>
            </a:endParaRPr>
          </a:p>
          <a:p>
            <a:pPr>
              <a:buFontTx/>
              <a:buChar char="•"/>
            </a:pPr>
            <a:r>
              <a:rPr lang="en-AU" sz="3200" dirty="0">
                <a:latin typeface="Arial"/>
                <a:cs typeface="Arial"/>
              </a:rPr>
              <a:t>Enable a wide range of student responses.</a:t>
            </a:r>
          </a:p>
          <a:p>
            <a:pPr algn="just"/>
            <a:endParaRPr lang="en-AU" sz="3200" dirty="0">
              <a:latin typeface="Arial"/>
              <a:cs typeface="Arial"/>
            </a:endParaRPr>
          </a:p>
          <a:p>
            <a:pPr>
              <a:buFontTx/>
              <a:buChar char="•"/>
            </a:pPr>
            <a:r>
              <a:rPr lang="en-AU" sz="3200" dirty="0">
                <a:latin typeface="Arial"/>
                <a:cs typeface="Arial"/>
              </a:rPr>
              <a:t>Enable students to participate more actively in lessons and express their Ideas more frequently.</a:t>
            </a:r>
          </a:p>
          <a:p>
            <a:pPr algn="just"/>
            <a:endParaRPr lang="en-AU" sz="3200" dirty="0">
              <a:latin typeface="Arial"/>
              <a:cs typeface="Arial"/>
            </a:endParaRPr>
          </a:p>
          <a:p>
            <a:pPr>
              <a:buFontTx/>
              <a:buChar char="•"/>
            </a:pPr>
            <a:r>
              <a:rPr lang="en-AU" sz="3200" dirty="0">
                <a:latin typeface="Arial"/>
                <a:cs typeface="Arial"/>
              </a:rPr>
              <a:t>Enable teachers opportunity to rove and probe student mathematical thinking.</a:t>
            </a:r>
          </a:p>
          <a:p>
            <a:pPr>
              <a:buFontTx/>
              <a:buChar char="•"/>
            </a:pPr>
            <a:endParaRPr lang="en-AU" sz="3200" dirty="0"/>
          </a:p>
          <a:p>
            <a:pPr>
              <a:spcBef>
                <a:spcPct val="50000"/>
              </a:spcBef>
              <a:buFontTx/>
              <a:buChar char="•"/>
            </a:pPr>
            <a:endParaRPr lang="en-US" dirty="0"/>
          </a:p>
          <a:p>
            <a:pPr>
              <a:spcBef>
                <a:spcPct val="50000"/>
              </a:spcBef>
              <a:buFontTx/>
              <a:buChar cha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1797">
                                            <p:txEl>
                                              <p:pRg st="0" end="0"/>
                                            </p:txEl>
                                          </p:spTgt>
                                        </p:tgtEl>
                                        <p:attrNameLst>
                                          <p:attrName>style.visibility</p:attrName>
                                        </p:attrNameLst>
                                      </p:cBhvr>
                                      <p:to>
                                        <p:strVal val="visible"/>
                                      </p:to>
                                    </p:set>
                                    <p:animEffect transition="in" filter="fade">
                                      <p:cBhvr>
                                        <p:cTn id="7" dur="500"/>
                                        <p:tgtEl>
                                          <p:spTgt spid="1617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1797">
                                            <p:txEl>
                                              <p:pRg st="2" end="2"/>
                                            </p:txEl>
                                          </p:spTgt>
                                        </p:tgtEl>
                                        <p:attrNameLst>
                                          <p:attrName>style.visibility</p:attrName>
                                        </p:attrNameLst>
                                      </p:cBhvr>
                                      <p:to>
                                        <p:strVal val="visible"/>
                                      </p:to>
                                    </p:set>
                                    <p:animEffect transition="in" filter="fade">
                                      <p:cBhvr>
                                        <p:cTn id="12" dur="500"/>
                                        <p:tgtEl>
                                          <p:spTgt spid="16179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1797">
                                            <p:txEl>
                                              <p:pRg st="4" end="4"/>
                                            </p:txEl>
                                          </p:spTgt>
                                        </p:tgtEl>
                                        <p:attrNameLst>
                                          <p:attrName>style.visibility</p:attrName>
                                        </p:attrNameLst>
                                      </p:cBhvr>
                                      <p:to>
                                        <p:strVal val="visible"/>
                                      </p:to>
                                    </p:set>
                                    <p:animEffect transition="in" filter="fade">
                                      <p:cBhvr>
                                        <p:cTn id="17" dur="500"/>
                                        <p:tgtEl>
                                          <p:spTgt spid="16179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1797">
                                            <p:txEl>
                                              <p:pRg st="6" end="6"/>
                                            </p:txEl>
                                          </p:spTgt>
                                        </p:tgtEl>
                                        <p:attrNameLst>
                                          <p:attrName>style.visibility</p:attrName>
                                        </p:attrNameLst>
                                      </p:cBhvr>
                                      <p:to>
                                        <p:strVal val="visible"/>
                                      </p:to>
                                    </p:set>
                                    <p:animEffect transition="in" filter="fade">
                                      <p:cBhvr>
                                        <p:cTn id="22" dur="500"/>
                                        <p:tgtEl>
                                          <p:spTgt spid="16179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7"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83744" y="580929"/>
            <a:ext cx="8269122" cy="5509200"/>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en-US" sz="4400" b="1" dirty="0">
                <a:latin typeface="Arial"/>
                <a:cs typeface="Arial"/>
              </a:rPr>
              <a:t>Characteristics of good teachers</a:t>
            </a:r>
            <a:endParaRPr lang="en-US" sz="4400" dirty="0">
              <a:latin typeface="Arial"/>
              <a:cs typeface="Arial"/>
            </a:endParaRPr>
          </a:p>
          <a:p>
            <a:pPr>
              <a:spcBef>
                <a:spcPct val="50000"/>
              </a:spcBef>
              <a:buFontTx/>
              <a:buChar char="•"/>
            </a:pPr>
            <a:endParaRPr lang="en-US" sz="2800" dirty="0"/>
          </a:p>
          <a:p>
            <a:pPr>
              <a:spcBef>
                <a:spcPct val="50000"/>
              </a:spcBef>
              <a:buFontTx/>
              <a:buChar char="•"/>
            </a:pPr>
            <a:r>
              <a:rPr lang="en-US" sz="3600" dirty="0">
                <a:latin typeface="Arial"/>
                <a:cs typeface="Arial"/>
              </a:rPr>
              <a:t>They plan less</a:t>
            </a:r>
          </a:p>
          <a:p>
            <a:pPr>
              <a:spcBef>
                <a:spcPct val="50000"/>
              </a:spcBef>
              <a:buFontTx/>
              <a:buChar char="•"/>
            </a:pPr>
            <a:r>
              <a:rPr lang="en-US" sz="3600" dirty="0">
                <a:latin typeface="Arial"/>
                <a:cs typeface="Arial"/>
              </a:rPr>
              <a:t>The lesson is predominately about</a:t>
            </a:r>
            <a:r>
              <a:rPr lang="en-US" sz="3600" dirty="0" smtClean="0">
                <a:latin typeface="Arial"/>
                <a:cs typeface="Arial"/>
              </a:rPr>
              <a:t> interacting </a:t>
            </a:r>
            <a:r>
              <a:rPr lang="en-US" sz="3600" dirty="0">
                <a:latin typeface="Arial"/>
                <a:cs typeface="Arial"/>
              </a:rPr>
              <a:t>with the</a:t>
            </a:r>
            <a:r>
              <a:rPr lang="en-US" sz="3600" dirty="0" smtClean="0">
                <a:latin typeface="Arial"/>
                <a:cs typeface="Arial"/>
              </a:rPr>
              <a:t> students.</a:t>
            </a:r>
          </a:p>
          <a:p>
            <a:pPr>
              <a:spcBef>
                <a:spcPct val="50000"/>
              </a:spcBef>
            </a:pPr>
            <a:endParaRPr lang="en-US" sz="2800" dirty="0" smtClean="0"/>
          </a:p>
          <a:p>
            <a:pPr>
              <a:spcBef>
                <a:spcPct val="50000"/>
              </a:spcBef>
              <a:buFontTx/>
              <a:buChar char="•"/>
            </a:pPr>
            <a:r>
              <a:rPr lang="en-US" sz="2400" dirty="0">
                <a:latin typeface="Arial"/>
                <a:cs typeface="Arial"/>
              </a:rPr>
              <a:t>Peter Sullivan 2008</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questions open ended</a:t>
            </a:r>
            <a:endParaRPr lang="en-US" dirty="0"/>
          </a:p>
        </p:txBody>
      </p:sp>
      <p:sp>
        <p:nvSpPr>
          <p:cNvPr id="3" name="Content Placeholder 2"/>
          <p:cNvSpPr>
            <a:spLocks noGrp="1"/>
          </p:cNvSpPr>
          <p:nvPr>
            <p:ph idx="1"/>
          </p:nvPr>
        </p:nvSpPr>
        <p:spPr/>
        <p:txBody>
          <a:bodyPr>
            <a:normAutofit fontScale="92500" lnSpcReduction="20000"/>
          </a:bodyPr>
          <a:lstStyle/>
          <a:p>
            <a:r>
              <a:rPr lang="en-US" sz="4757" dirty="0" smtClean="0"/>
              <a:t>Method 1:  Working backwards</a:t>
            </a:r>
          </a:p>
          <a:p>
            <a:pPr lvl="2"/>
            <a:r>
              <a:rPr lang="en-US" sz="4000" b="0" dirty="0" smtClean="0"/>
              <a:t>Indentify a mathematical topic or concept.</a:t>
            </a:r>
          </a:p>
          <a:p>
            <a:pPr lvl="2"/>
            <a:r>
              <a:rPr lang="en-US" sz="4000" b="0" dirty="0" smtClean="0"/>
              <a:t>Think of a closed question and write down the answer.</a:t>
            </a:r>
          </a:p>
          <a:p>
            <a:pPr lvl="2"/>
            <a:r>
              <a:rPr lang="en-US" sz="4000" b="0" dirty="0" smtClean="0"/>
              <a:t>Make up a new question that includes (or addresses) the answer.</a:t>
            </a:r>
          </a:p>
          <a:p>
            <a:pPr lvl="2"/>
            <a:endParaRPr lang="en-US" dirty="0" smtClean="0"/>
          </a:p>
          <a:p>
            <a:pPr lvl="2"/>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1:  Working backwards</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sz="3600" b="0" dirty="0" smtClean="0"/>
              <a:t>How many chairs are in the room?</a:t>
            </a:r>
          </a:p>
          <a:p>
            <a:pPr>
              <a:buNone/>
            </a:pPr>
            <a:r>
              <a:rPr lang="en-US" sz="3600" b="0" dirty="0" smtClean="0"/>
              <a:t>(4)</a:t>
            </a:r>
          </a:p>
          <a:p>
            <a:pPr>
              <a:buNone/>
            </a:pPr>
            <a:r>
              <a:rPr lang="en-US" sz="3600" b="0" dirty="0" smtClean="0">
                <a:solidFill>
                  <a:srgbClr val="FFB91D"/>
                </a:solidFill>
              </a:rPr>
              <a:t>can become ….  </a:t>
            </a:r>
          </a:p>
          <a:p>
            <a:pPr>
              <a:buNone/>
            </a:pPr>
            <a:r>
              <a:rPr lang="en-US" sz="3600" dirty="0" smtClean="0"/>
              <a:t>	</a:t>
            </a:r>
            <a:r>
              <a:rPr lang="en-US" sz="3600" b="0" dirty="0" smtClean="0"/>
              <a:t>I counted something in our room.  There were exactly four.  What might I have counted?</a:t>
            </a:r>
          </a:p>
          <a:p>
            <a:pPr>
              <a:buNone/>
            </a:pP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1:  Working backwards</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sz="3600" b="0" dirty="0" smtClean="0"/>
              <a:t>Round this decimal to one decimal place: 5.7347 </a:t>
            </a:r>
          </a:p>
          <a:p>
            <a:pPr>
              <a:buNone/>
            </a:pPr>
            <a:r>
              <a:rPr lang="en-US" sz="3600" b="0" dirty="0" smtClean="0">
                <a:solidFill>
                  <a:srgbClr val="FFB91D"/>
                </a:solidFill>
              </a:rPr>
              <a:t>can become ….  </a:t>
            </a:r>
          </a:p>
          <a:p>
            <a:pPr>
              <a:buNone/>
            </a:pPr>
            <a:r>
              <a:rPr lang="en-US" sz="3600" dirty="0" smtClean="0"/>
              <a:t>	</a:t>
            </a:r>
            <a:r>
              <a:rPr lang="en-US" sz="3600" b="0" dirty="0" smtClean="0"/>
              <a:t>A number has been rounded off to 5.8.  What might the number be?</a:t>
            </a:r>
          </a:p>
          <a:p>
            <a:pPr>
              <a:buNone/>
            </a:pP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1:  Working backwards</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sz="3600" b="0" dirty="0" smtClean="0">
                <a:latin typeface="Arial"/>
                <a:cs typeface="Arial"/>
              </a:rPr>
              <a:t>Find the difference between 6 and 1</a:t>
            </a:r>
          </a:p>
          <a:p>
            <a:pPr>
              <a:buNone/>
            </a:pPr>
            <a:endParaRPr lang="en-US" sz="3600" b="0" dirty="0" smtClean="0">
              <a:solidFill>
                <a:srgbClr val="FFB91D"/>
              </a:solidFill>
              <a:latin typeface="Arial"/>
              <a:cs typeface="Arial"/>
            </a:endParaRPr>
          </a:p>
          <a:p>
            <a:pPr>
              <a:buNone/>
            </a:pPr>
            <a:r>
              <a:rPr lang="en-US" sz="3600" b="0" dirty="0" smtClean="0">
                <a:solidFill>
                  <a:srgbClr val="FFB91D"/>
                </a:solidFill>
                <a:latin typeface="Arial"/>
                <a:cs typeface="Arial"/>
              </a:rPr>
              <a:t>can become ….  </a:t>
            </a:r>
          </a:p>
          <a:p>
            <a:pPr>
              <a:buNone/>
            </a:pPr>
            <a:r>
              <a:rPr lang="en-US" sz="3600" dirty="0" smtClean="0"/>
              <a:t>	</a:t>
            </a:r>
            <a:endParaRPr lang="en-US" sz="3600" b="0" dirty="0" smtClean="0"/>
          </a:p>
          <a:p>
            <a:pPr>
              <a:buNone/>
            </a:pP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1:  Working backwards</a:t>
            </a:r>
            <a:br>
              <a:rPr lang="en-US" dirty="0" smtClean="0"/>
            </a:br>
            <a:endParaRPr lang="en-US" dirty="0"/>
          </a:p>
        </p:txBody>
      </p:sp>
      <p:sp>
        <p:nvSpPr>
          <p:cNvPr id="3" name="Content Placeholder 2"/>
          <p:cNvSpPr>
            <a:spLocks noGrp="1"/>
          </p:cNvSpPr>
          <p:nvPr>
            <p:ph idx="1"/>
          </p:nvPr>
        </p:nvSpPr>
        <p:spPr/>
        <p:txBody>
          <a:bodyPr>
            <a:normAutofit/>
          </a:bodyPr>
          <a:lstStyle/>
          <a:p>
            <a:pPr>
              <a:spcBef>
                <a:spcPct val="50000"/>
              </a:spcBef>
              <a:buNone/>
            </a:pPr>
            <a:r>
              <a:rPr lang="en-US" sz="3600" i="1" dirty="0" smtClean="0">
                <a:latin typeface="Arial"/>
                <a:cs typeface="Arial"/>
              </a:rPr>
              <a:t>	The difference between two numbers is 5.  What might the two numbers be?</a:t>
            </a:r>
            <a:endParaRPr lang="en-US" sz="3600" dirty="0" smtClean="0">
              <a:latin typeface="Arial"/>
              <a:cs typeface="Arial"/>
            </a:endParaRPr>
          </a:p>
          <a:p>
            <a:pPr>
              <a:buNone/>
            </a:pPr>
            <a:r>
              <a:rPr lang="en-US" sz="3600" dirty="0" smtClean="0"/>
              <a:t>	</a:t>
            </a:r>
            <a:endParaRPr lang="en-US" sz="3600" b="0" dirty="0" smtClean="0"/>
          </a:p>
          <a:p>
            <a:pPr>
              <a:buNone/>
            </a:pP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questions open ended</a:t>
            </a:r>
            <a:endParaRPr lang="en-US" dirty="0"/>
          </a:p>
        </p:txBody>
      </p:sp>
      <p:sp>
        <p:nvSpPr>
          <p:cNvPr id="3" name="Content Placeholder 2"/>
          <p:cNvSpPr>
            <a:spLocks noGrp="1"/>
          </p:cNvSpPr>
          <p:nvPr>
            <p:ph idx="1"/>
          </p:nvPr>
        </p:nvSpPr>
        <p:spPr/>
        <p:txBody>
          <a:bodyPr>
            <a:normAutofit fontScale="92500" lnSpcReduction="20000"/>
          </a:bodyPr>
          <a:lstStyle/>
          <a:p>
            <a:r>
              <a:rPr lang="en-US" sz="4757" dirty="0" smtClean="0"/>
              <a:t>Method 2:  Adapting a standard question</a:t>
            </a:r>
          </a:p>
          <a:p>
            <a:pPr lvl="2"/>
            <a:r>
              <a:rPr lang="en-US" sz="4000" b="0" dirty="0" smtClean="0"/>
              <a:t>Indentify a mathematical topic or concept.</a:t>
            </a:r>
          </a:p>
          <a:p>
            <a:pPr lvl="2"/>
            <a:r>
              <a:rPr lang="en-US" sz="4000" b="0" dirty="0" smtClean="0"/>
              <a:t>Think of a standard question</a:t>
            </a:r>
          </a:p>
          <a:p>
            <a:pPr lvl="2"/>
            <a:r>
              <a:rPr lang="en-US" sz="4000" b="0" dirty="0" smtClean="0"/>
              <a:t>Adapt it to make an open ended question.</a:t>
            </a:r>
          </a:p>
          <a:p>
            <a:pPr lvl="2"/>
            <a:endParaRPr lang="en-US" dirty="0" smtClean="0"/>
          </a:p>
          <a:p>
            <a:pPr lvl="2"/>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2:  Adapting a standard question</a:t>
            </a:r>
            <a:endParaRPr lang="en-US" dirty="0"/>
          </a:p>
        </p:txBody>
      </p:sp>
      <p:sp>
        <p:nvSpPr>
          <p:cNvPr id="3" name="Content Placeholder 2"/>
          <p:cNvSpPr>
            <a:spLocks noGrp="1"/>
          </p:cNvSpPr>
          <p:nvPr>
            <p:ph idx="1"/>
          </p:nvPr>
        </p:nvSpPr>
        <p:spPr/>
        <p:txBody>
          <a:bodyPr>
            <a:normAutofit/>
          </a:bodyPr>
          <a:lstStyle/>
          <a:p>
            <a:pPr>
              <a:buNone/>
            </a:pPr>
            <a:r>
              <a:rPr lang="en-US" sz="3600" dirty="0" smtClean="0"/>
              <a:t>What is the time shown on this clock?</a:t>
            </a:r>
          </a:p>
          <a:p>
            <a:pPr>
              <a:buNone/>
            </a:pPr>
            <a:r>
              <a:rPr lang="en-US" sz="3600" dirty="0" smtClean="0">
                <a:solidFill>
                  <a:schemeClr val="accent1"/>
                </a:solidFill>
              </a:rPr>
              <a:t>Can become…</a:t>
            </a:r>
          </a:p>
          <a:p>
            <a:pPr>
              <a:buNone/>
            </a:pPr>
            <a:r>
              <a:rPr lang="en-US" sz="3600" dirty="0" smtClean="0"/>
              <a:t>	My friend was sitting in class and she looked up at the clock. What time might it have shown?  Show this time on a clock</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2:  Adapting a standard question</a:t>
            </a:r>
            <a:endParaRPr lang="en-US" dirty="0"/>
          </a:p>
        </p:txBody>
      </p:sp>
      <p:sp>
        <p:nvSpPr>
          <p:cNvPr id="3" name="Content Placeholder 2"/>
          <p:cNvSpPr>
            <a:spLocks noGrp="1"/>
          </p:cNvSpPr>
          <p:nvPr>
            <p:ph idx="1"/>
          </p:nvPr>
        </p:nvSpPr>
        <p:spPr/>
        <p:txBody>
          <a:bodyPr>
            <a:normAutofit/>
          </a:bodyPr>
          <a:lstStyle/>
          <a:p>
            <a:pPr>
              <a:buNone/>
            </a:pPr>
            <a:r>
              <a:rPr lang="en-US" sz="3600" dirty="0" smtClean="0">
                <a:latin typeface="Arial"/>
                <a:cs typeface="Arial"/>
              </a:rPr>
              <a:t>731 – 256 =</a:t>
            </a:r>
          </a:p>
          <a:p>
            <a:pPr>
              <a:buNone/>
            </a:pPr>
            <a:r>
              <a:rPr lang="en-US" sz="3600" dirty="0" smtClean="0">
                <a:solidFill>
                  <a:schemeClr val="accent1"/>
                </a:solidFill>
              </a:rPr>
              <a:t>Can become…</a:t>
            </a:r>
          </a:p>
          <a:p>
            <a:pPr>
              <a:buNone/>
            </a:pPr>
            <a:r>
              <a:rPr lang="en-US" sz="3600" dirty="0" smtClean="0"/>
              <a:t>	</a:t>
            </a:r>
            <a:r>
              <a:rPr lang="en-US" sz="3600" b="0" dirty="0" smtClean="0">
                <a:latin typeface="Arial"/>
                <a:cs typeface="Arial"/>
              </a:rPr>
              <a:t>Arrange the digits so that the difference is between 100 and 200.</a:t>
            </a:r>
            <a:endParaRPr lang="en-US" sz="3600" b="0" dirty="0">
              <a:latin typeface="Arial"/>
              <a:cs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2:  Adapting a standard question</a:t>
            </a:r>
            <a:endParaRPr lang="en-US" dirty="0"/>
          </a:p>
        </p:txBody>
      </p:sp>
      <p:sp>
        <p:nvSpPr>
          <p:cNvPr id="3" name="Content Placeholder 2"/>
          <p:cNvSpPr>
            <a:spLocks noGrp="1"/>
          </p:cNvSpPr>
          <p:nvPr>
            <p:ph idx="1"/>
          </p:nvPr>
        </p:nvSpPr>
        <p:spPr/>
        <p:txBody>
          <a:bodyPr>
            <a:normAutofit fontScale="92500" lnSpcReduction="10000"/>
          </a:bodyPr>
          <a:lstStyle/>
          <a:p>
            <a:pPr>
              <a:spcBef>
                <a:spcPct val="50000"/>
              </a:spcBef>
              <a:buNone/>
            </a:pPr>
            <a:r>
              <a:rPr lang="en-AU" sz="3600" i="1" dirty="0" smtClean="0">
                <a:latin typeface="Arial"/>
                <a:cs typeface="Arial"/>
              </a:rPr>
              <a:t>	</a:t>
            </a:r>
            <a:r>
              <a:rPr lang="en-AU" sz="3600" dirty="0" smtClean="0">
                <a:latin typeface="Arial"/>
                <a:cs typeface="Arial"/>
              </a:rPr>
              <a:t>Ten birds were in a tree. Six flew away. How many were left?</a:t>
            </a:r>
          </a:p>
          <a:p>
            <a:pPr>
              <a:buNone/>
            </a:pPr>
            <a:r>
              <a:rPr lang="en-US" sz="3600" dirty="0" smtClean="0">
                <a:solidFill>
                  <a:schemeClr val="accent1"/>
                </a:solidFill>
              </a:rPr>
              <a:t>Can become…</a:t>
            </a:r>
          </a:p>
          <a:p>
            <a:pPr>
              <a:buNone/>
            </a:pPr>
            <a:endParaRPr lang="en-US" sz="3600" dirty="0" smtClean="0">
              <a:solidFill>
                <a:schemeClr val="accent1"/>
              </a:solidFill>
            </a:endParaRPr>
          </a:p>
          <a:p>
            <a:pPr>
              <a:buNone/>
            </a:pPr>
            <a:endParaRPr lang="en-US" sz="3600" dirty="0" smtClean="0">
              <a:solidFill>
                <a:schemeClr val="accent1"/>
              </a:solidFill>
            </a:endParaRPr>
          </a:p>
          <a:p>
            <a:pPr>
              <a:buNone/>
            </a:pPr>
            <a:r>
              <a:rPr lang="en-US" sz="3600" dirty="0" smtClean="0"/>
              <a:t>	</a:t>
            </a:r>
            <a:endParaRPr lang="en-US" sz="3600" b="0" dirty="0">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2:  Adapting a standard question</a:t>
            </a:r>
            <a:endParaRPr lang="en-US" dirty="0"/>
          </a:p>
        </p:txBody>
      </p:sp>
      <p:sp>
        <p:nvSpPr>
          <p:cNvPr id="3" name="Content Placeholder 2"/>
          <p:cNvSpPr>
            <a:spLocks noGrp="1"/>
          </p:cNvSpPr>
          <p:nvPr>
            <p:ph idx="1"/>
          </p:nvPr>
        </p:nvSpPr>
        <p:spPr/>
        <p:txBody>
          <a:bodyPr/>
          <a:lstStyle/>
          <a:p>
            <a:pPr>
              <a:buNone/>
            </a:pPr>
            <a:r>
              <a:rPr lang="en-AU" sz="3600" i="1" dirty="0" smtClean="0">
                <a:latin typeface="Arial"/>
                <a:cs typeface="Arial"/>
              </a:rPr>
              <a:t>	Ten birds were in a tree. Some flew away.  How many flew away and how many were left in the tree?</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Text Box 1026"/>
          <p:cNvSpPr txBox="1">
            <a:spLocks noChangeArrowheads="1"/>
          </p:cNvSpPr>
          <p:nvPr/>
        </p:nvSpPr>
        <p:spPr bwMode="auto">
          <a:xfrm>
            <a:off x="0" y="2363798"/>
            <a:ext cx="9144000" cy="2723823"/>
          </a:xfrm>
          <a:prstGeom prst="rect">
            <a:avLst/>
          </a:prstGeom>
          <a:noFill/>
          <a:ln w="9525">
            <a:noFill/>
            <a:miter lim="800000"/>
            <a:headEnd/>
            <a:tailEnd/>
          </a:ln>
        </p:spPr>
        <p:txBody>
          <a:bodyPr wrap="square">
            <a:prstTxWarp prst="textNoShape">
              <a:avLst/>
            </a:prstTxWarp>
            <a:spAutoFit/>
          </a:bodyPr>
          <a:lstStyle/>
          <a:p>
            <a:pPr marL="457200" indent="-457200">
              <a:spcBef>
                <a:spcPct val="50000"/>
              </a:spcBef>
            </a:pPr>
            <a:r>
              <a:rPr lang="en-AU" sz="3200" dirty="0" smtClean="0">
                <a:latin typeface="Arial"/>
                <a:cs typeface="Arial"/>
              </a:rPr>
              <a:t>	</a:t>
            </a:r>
            <a:r>
              <a:rPr lang="en-US" sz="4800" i="1" dirty="0" smtClean="0">
                <a:latin typeface="Arial"/>
                <a:cs typeface="Arial"/>
              </a:rPr>
              <a:t>In the number 35, what does the 3 mean?</a:t>
            </a:r>
          </a:p>
          <a:p>
            <a:pPr marL="457200" indent="-457200">
              <a:spcBef>
                <a:spcPct val="50000"/>
              </a:spcBef>
            </a:pPr>
            <a:r>
              <a:rPr lang="en-AU" sz="3200" i="1" dirty="0" smtClean="0">
                <a:latin typeface="Arial"/>
                <a:cs typeface="Arial"/>
              </a:rPr>
              <a:t>.</a:t>
            </a:r>
            <a:endParaRPr lang="en-US" sz="3200" dirty="0" smtClean="0"/>
          </a:p>
          <a:p>
            <a:pPr marL="457200" indent="-457200">
              <a:spcBef>
                <a:spcPct val="50000"/>
              </a:spcBef>
            </a:pPr>
            <a:endParaRPr lang="en-US" dirty="0"/>
          </a:p>
        </p:txBody>
      </p:sp>
      <p:sp>
        <p:nvSpPr>
          <p:cNvPr id="3" name="Title 2"/>
          <p:cNvSpPr>
            <a:spLocks noGrp="1"/>
          </p:cNvSpPr>
          <p:nvPr>
            <p:ph type="title"/>
          </p:nvPr>
        </p:nvSpPr>
        <p:spPr/>
        <p:txBody>
          <a:bodyPr/>
          <a:lstStyle/>
          <a:p>
            <a:r>
              <a:rPr lang="en-US" smtClean="0"/>
              <a:t>Now have a go yourselves!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Some important considerations</a:t>
            </a:r>
            <a:endParaRPr lang="en-US" sz="4400" dirty="0"/>
          </a:p>
        </p:txBody>
      </p:sp>
      <p:sp>
        <p:nvSpPr>
          <p:cNvPr id="4" name="TextBox 3"/>
          <p:cNvSpPr txBox="1"/>
          <p:nvPr/>
        </p:nvSpPr>
        <p:spPr>
          <a:xfrm>
            <a:off x="457200" y="1715767"/>
            <a:ext cx="8229599" cy="3416320"/>
          </a:xfrm>
          <a:prstGeom prst="rect">
            <a:avLst/>
          </a:prstGeom>
          <a:noFill/>
        </p:spPr>
        <p:txBody>
          <a:bodyPr wrap="square" rtlCol="0">
            <a:spAutoFit/>
          </a:bodyPr>
          <a:lstStyle/>
          <a:p>
            <a:pPr>
              <a:buFont typeface="Arial"/>
              <a:buChar char="•"/>
            </a:pPr>
            <a:r>
              <a:rPr lang="en-US" sz="5400" dirty="0" smtClean="0"/>
              <a:t>The mathematical focus</a:t>
            </a:r>
          </a:p>
          <a:p>
            <a:pPr>
              <a:buFont typeface="Arial"/>
              <a:buChar char="•"/>
            </a:pPr>
            <a:r>
              <a:rPr lang="en-US" sz="5400" dirty="0" smtClean="0"/>
              <a:t>The clarity of the task/	question</a:t>
            </a:r>
          </a:p>
          <a:p>
            <a:pPr>
              <a:buFont typeface="Arial"/>
              <a:buChar char="•"/>
            </a:pPr>
            <a:r>
              <a:rPr lang="en-US" sz="5400" dirty="0" smtClean="0"/>
              <a:t>That it is open ended</a:t>
            </a:r>
            <a:endParaRPr lang="en-US" sz="5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Building open ended tasks into a lesson</a:t>
            </a:r>
            <a:endParaRPr lang="en-US" dirty="0"/>
          </a:p>
        </p:txBody>
      </p:sp>
      <p:sp>
        <p:nvSpPr>
          <p:cNvPr id="3" name="TextBox 2"/>
          <p:cNvSpPr txBox="1"/>
          <p:nvPr/>
        </p:nvSpPr>
        <p:spPr>
          <a:xfrm>
            <a:off x="457200" y="1891396"/>
            <a:ext cx="8229601" cy="4524316"/>
          </a:xfrm>
          <a:prstGeom prst="rect">
            <a:avLst/>
          </a:prstGeom>
          <a:noFill/>
        </p:spPr>
        <p:txBody>
          <a:bodyPr wrap="square" rtlCol="0">
            <a:spAutoFit/>
          </a:bodyPr>
          <a:lstStyle/>
          <a:p>
            <a:r>
              <a:rPr lang="en-US" sz="3600" dirty="0" smtClean="0"/>
              <a:t>It is important to plan two further questions/ prompts:</a:t>
            </a:r>
          </a:p>
          <a:p>
            <a:endParaRPr lang="en-US" sz="3600" dirty="0" smtClean="0"/>
          </a:p>
          <a:p>
            <a:pPr>
              <a:buFont typeface="Arial"/>
              <a:buChar char="•"/>
            </a:pPr>
            <a:r>
              <a:rPr lang="en-US" sz="3600" dirty="0" smtClean="0"/>
              <a:t>For those children who are unable to start working </a:t>
            </a:r>
            <a:r>
              <a:rPr lang="en-US" sz="3600" dirty="0" smtClean="0">
                <a:solidFill>
                  <a:schemeClr val="accent1"/>
                </a:solidFill>
              </a:rPr>
              <a:t>(enabling prompts)</a:t>
            </a:r>
            <a:r>
              <a:rPr lang="en-US" sz="3600" dirty="0" smtClean="0"/>
              <a:t>.</a:t>
            </a:r>
          </a:p>
          <a:p>
            <a:pPr>
              <a:buFont typeface="Arial"/>
              <a:buChar char="•"/>
            </a:pPr>
            <a:endParaRPr lang="en-US" sz="3600" dirty="0" smtClean="0"/>
          </a:p>
          <a:p>
            <a:pPr>
              <a:buFont typeface="Arial"/>
              <a:buChar char="•"/>
            </a:pPr>
            <a:r>
              <a:rPr lang="en-US" sz="3600" dirty="0" smtClean="0"/>
              <a:t>For those children who finish quickly </a:t>
            </a:r>
            <a:r>
              <a:rPr lang="en-US" sz="3600" dirty="0" smtClean="0">
                <a:solidFill>
                  <a:srgbClr val="FFB91D"/>
                </a:solidFill>
              </a:rPr>
              <a:t>(extending prompts).</a:t>
            </a:r>
            <a:endParaRPr lang="en-US" sz="3600" dirty="0">
              <a:solidFill>
                <a:srgbClr val="FFB91D"/>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quality response</a:t>
            </a:r>
            <a:endParaRPr lang="en-US" dirty="0"/>
          </a:p>
        </p:txBody>
      </p:sp>
      <p:sp>
        <p:nvSpPr>
          <p:cNvPr id="4" name="TextBox 3"/>
          <p:cNvSpPr txBox="1"/>
          <p:nvPr/>
        </p:nvSpPr>
        <p:spPr>
          <a:xfrm>
            <a:off x="189162" y="1661727"/>
            <a:ext cx="8954837" cy="6986527"/>
          </a:xfrm>
          <a:prstGeom prst="rect">
            <a:avLst/>
          </a:prstGeom>
          <a:noFill/>
        </p:spPr>
        <p:txBody>
          <a:bodyPr wrap="square" rtlCol="0">
            <a:spAutoFit/>
          </a:bodyPr>
          <a:lstStyle/>
          <a:p>
            <a:r>
              <a:rPr lang="en-US" sz="2400" i="1" dirty="0" smtClean="0">
                <a:latin typeface="Arial"/>
                <a:cs typeface="Arial"/>
              </a:rPr>
              <a:t>Examples of evidence of a high quality response includes those that:</a:t>
            </a:r>
          </a:p>
          <a:p>
            <a:endParaRPr lang="en-US" sz="2400" dirty="0" smtClean="0">
              <a:latin typeface="Arial"/>
              <a:cs typeface="Arial"/>
            </a:endParaRPr>
          </a:p>
          <a:p>
            <a:pPr>
              <a:buFont typeface="Arial"/>
              <a:buChar char="•"/>
            </a:pPr>
            <a:r>
              <a:rPr lang="en-US" sz="2400" dirty="0" smtClean="0">
                <a:latin typeface="Arial"/>
                <a:cs typeface="Arial"/>
              </a:rPr>
              <a:t>Are systematic (e.g. may record responses in a table or pattern).</a:t>
            </a:r>
          </a:p>
          <a:p>
            <a:endParaRPr lang="en-US" sz="2400" dirty="0" smtClean="0">
              <a:latin typeface="Arial"/>
              <a:cs typeface="Arial"/>
            </a:endParaRPr>
          </a:p>
          <a:p>
            <a:pPr>
              <a:buFont typeface="Arial"/>
              <a:buChar char="•"/>
            </a:pPr>
            <a:r>
              <a:rPr lang="en-US" sz="2400" dirty="0" smtClean="0">
                <a:latin typeface="Arial"/>
                <a:cs typeface="Arial"/>
              </a:rPr>
              <a:t>If the solutions are finite, all solutions are found.</a:t>
            </a:r>
          </a:p>
          <a:p>
            <a:pPr>
              <a:buFont typeface="Arial"/>
              <a:buChar char="•"/>
            </a:pPr>
            <a:endParaRPr lang="en-US" sz="2400" dirty="0" smtClean="0">
              <a:latin typeface="Arial"/>
              <a:cs typeface="Arial"/>
            </a:endParaRPr>
          </a:p>
          <a:p>
            <a:pPr>
              <a:buFont typeface="Arial"/>
              <a:buChar char="•"/>
            </a:pPr>
            <a:r>
              <a:rPr lang="en-US" sz="2400" dirty="0" smtClean="0">
                <a:latin typeface="Arial"/>
                <a:cs typeface="Arial"/>
              </a:rPr>
              <a:t>If patterns can be found, then they are evident in the response.</a:t>
            </a:r>
          </a:p>
          <a:p>
            <a:pPr>
              <a:buFont typeface="Arial"/>
              <a:buChar char="•"/>
            </a:pPr>
            <a:endParaRPr lang="en-US" sz="2400" dirty="0" smtClean="0">
              <a:latin typeface="Arial"/>
              <a:cs typeface="Arial"/>
            </a:endParaRPr>
          </a:p>
          <a:p>
            <a:pPr>
              <a:buFont typeface="Arial"/>
              <a:buChar char="•"/>
            </a:pPr>
            <a:r>
              <a:rPr lang="en-US" sz="2400" dirty="0" smtClean="0">
                <a:latin typeface="Arial"/>
                <a:cs typeface="Arial"/>
              </a:rPr>
              <a:t>Where a student has challenged themselves and shown complex examples which satisfy the constraints.</a:t>
            </a:r>
          </a:p>
          <a:p>
            <a:pPr>
              <a:buFont typeface="Arial"/>
              <a:buChar char="•"/>
            </a:pPr>
            <a:endParaRPr lang="en-US" sz="2400" dirty="0" smtClean="0">
              <a:latin typeface="Arial"/>
              <a:cs typeface="Arial"/>
            </a:endParaRPr>
          </a:p>
          <a:p>
            <a:pPr>
              <a:buFont typeface="Arial"/>
              <a:buChar char="•"/>
            </a:pPr>
            <a:r>
              <a:rPr lang="en-US" sz="2400" dirty="0" smtClean="0">
                <a:latin typeface="Arial"/>
                <a:cs typeface="Arial"/>
              </a:rPr>
              <a:t>Make connections to other content areas.</a:t>
            </a:r>
          </a:p>
          <a:p>
            <a:pPr>
              <a:buFont typeface="Arial"/>
              <a:buChar char="•"/>
            </a:pPr>
            <a:endParaRPr lang="en-US" sz="2800" dirty="0" smtClean="0"/>
          </a:p>
          <a:p>
            <a:pPr>
              <a:buFont typeface="Arial"/>
              <a:buChar char="•"/>
            </a:pPr>
            <a:endParaRPr lang="en-US" sz="2800" dirty="0" smtClean="0"/>
          </a:p>
          <a:p>
            <a:pPr>
              <a:buFont typeface="Arial"/>
              <a:buChar char="•"/>
            </a:pPr>
            <a:endParaRPr lang="en-US" sz="2800" dirty="0" smtClean="0"/>
          </a:p>
          <a:p>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Discuss the tasks and </a:t>
            </a:r>
            <a:r>
              <a:rPr lang="en-US" dirty="0" err="1" smtClean="0"/>
              <a:t>adaptions</a:t>
            </a:r>
            <a:r>
              <a:rPr lang="en-US" dirty="0" smtClean="0"/>
              <a:t>. Consider the following:</a:t>
            </a:r>
            <a:endParaRPr lang="en-US" dirty="0"/>
          </a:p>
        </p:txBody>
      </p:sp>
      <p:sp>
        <p:nvSpPr>
          <p:cNvPr id="4" name="TextBox 3"/>
          <p:cNvSpPr txBox="1"/>
          <p:nvPr/>
        </p:nvSpPr>
        <p:spPr>
          <a:xfrm>
            <a:off x="457200" y="1945436"/>
            <a:ext cx="8514527" cy="5232202"/>
          </a:xfrm>
          <a:prstGeom prst="rect">
            <a:avLst/>
          </a:prstGeom>
          <a:noFill/>
        </p:spPr>
        <p:txBody>
          <a:bodyPr wrap="square" rtlCol="0">
            <a:spAutoFit/>
          </a:bodyPr>
          <a:lstStyle/>
          <a:p>
            <a:pPr marL="742950" indent="-742950">
              <a:buFont typeface="+mj-lt"/>
              <a:buAutoNum type="arabicPeriod"/>
            </a:pPr>
            <a:r>
              <a:rPr lang="en-US" sz="4000" dirty="0" smtClean="0"/>
              <a:t>What is the </a:t>
            </a:r>
            <a:r>
              <a:rPr lang="en-US" sz="4000" dirty="0" err="1" smtClean="0"/>
              <a:t>maths</a:t>
            </a:r>
            <a:r>
              <a:rPr lang="en-US" sz="4000" dirty="0" smtClean="0"/>
              <a:t> focus of the closed task?</a:t>
            </a:r>
          </a:p>
          <a:p>
            <a:pPr marL="742950" indent="-742950">
              <a:buFont typeface="+mj-lt"/>
              <a:buAutoNum type="arabicPeriod"/>
            </a:pPr>
            <a:r>
              <a:rPr lang="en-US" sz="4000" dirty="0" smtClean="0"/>
              <a:t>Does the new tasks have the same mathematical focus?</a:t>
            </a:r>
          </a:p>
          <a:p>
            <a:pPr marL="742950" indent="-742950">
              <a:buFont typeface="+mj-lt"/>
              <a:buAutoNum type="arabicPeriod"/>
            </a:pPr>
            <a:r>
              <a:rPr lang="en-US" sz="4000" dirty="0" smtClean="0"/>
              <a:t>Is the new task clear in its wording?</a:t>
            </a:r>
          </a:p>
          <a:p>
            <a:pPr marL="742950" indent="-742950">
              <a:buFont typeface="+mj-lt"/>
              <a:buAutoNum type="arabicPeriod"/>
            </a:pPr>
            <a:r>
              <a:rPr lang="en-US" sz="4000" dirty="0" smtClean="0"/>
              <a:t>Is the new task actually open ended?</a:t>
            </a:r>
          </a:p>
          <a:p>
            <a:endParaRPr lang="en-US" dirty="0" smtClean="0"/>
          </a:p>
          <a:p>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structure</a:t>
            </a:r>
            <a:endParaRPr lang="en-US" dirty="0"/>
          </a:p>
        </p:txBody>
      </p:sp>
      <p:sp>
        <p:nvSpPr>
          <p:cNvPr id="3" name="TextBox 2"/>
          <p:cNvSpPr txBox="1"/>
          <p:nvPr/>
        </p:nvSpPr>
        <p:spPr>
          <a:xfrm>
            <a:off x="243209" y="1823846"/>
            <a:ext cx="8728518" cy="5509200"/>
          </a:xfrm>
          <a:prstGeom prst="rect">
            <a:avLst/>
          </a:prstGeom>
          <a:noFill/>
        </p:spPr>
        <p:txBody>
          <a:bodyPr wrap="square" rtlCol="0">
            <a:spAutoFit/>
          </a:bodyPr>
          <a:lstStyle/>
          <a:p>
            <a:pPr>
              <a:spcBef>
                <a:spcPct val="50000"/>
              </a:spcBef>
            </a:pPr>
            <a:r>
              <a:rPr lang="en-US" sz="3200" i="1" dirty="0" smtClean="0">
                <a:latin typeface="Tahoma"/>
                <a:ea typeface="ＭＳ Ｐゴシック" charset="-128"/>
                <a:cs typeface="Tahoma"/>
              </a:rPr>
              <a:t>Key components:</a:t>
            </a:r>
            <a:endParaRPr lang="en-US" sz="3200" dirty="0" smtClean="0">
              <a:latin typeface="Tahoma"/>
              <a:ea typeface="ＭＳ Ｐゴシック" charset="-128"/>
              <a:cs typeface="Tahoma"/>
            </a:endParaRPr>
          </a:p>
          <a:p>
            <a:pPr>
              <a:spcBef>
                <a:spcPct val="50000"/>
              </a:spcBef>
              <a:buFontTx/>
              <a:buChar char="•"/>
            </a:pPr>
            <a:r>
              <a:rPr lang="en-US" sz="3200" dirty="0" smtClean="0">
                <a:latin typeface="Tahoma"/>
                <a:ea typeface="ＭＳ Ｐゴシック" charset="-128"/>
                <a:cs typeface="Tahoma"/>
              </a:rPr>
              <a:t>Open ended tasks which allow all students accessibility,</a:t>
            </a:r>
          </a:p>
          <a:p>
            <a:pPr>
              <a:spcBef>
                <a:spcPct val="50000"/>
              </a:spcBef>
              <a:buFontTx/>
              <a:buChar char="•"/>
            </a:pPr>
            <a:r>
              <a:rPr lang="en-US" sz="3200" dirty="0" smtClean="0">
                <a:latin typeface="Tahoma"/>
                <a:ea typeface="ＭＳ Ｐゴシック" charset="-128"/>
                <a:cs typeface="Tahoma"/>
              </a:rPr>
              <a:t>Explicit pedagogies,</a:t>
            </a:r>
          </a:p>
          <a:p>
            <a:pPr>
              <a:spcBef>
                <a:spcPct val="50000"/>
              </a:spcBef>
              <a:buFontTx/>
              <a:buChar char="•"/>
            </a:pPr>
            <a:r>
              <a:rPr lang="en-US" sz="3200" dirty="0" smtClean="0">
                <a:latin typeface="Tahoma"/>
                <a:ea typeface="ＭＳ Ｐゴシック" charset="-128"/>
                <a:cs typeface="Tahoma"/>
              </a:rPr>
              <a:t>Enabling prompts for those children who are experiencing difficulty,</a:t>
            </a:r>
          </a:p>
          <a:p>
            <a:pPr>
              <a:spcBef>
                <a:spcPct val="50000"/>
              </a:spcBef>
              <a:buFontTx/>
              <a:buChar char="•"/>
            </a:pPr>
            <a:r>
              <a:rPr lang="en-US" sz="3200" dirty="0" smtClean="0">
                <a:latin typeface="Tahoma"/>
                <a:ea typeface="ＭＳ Ｐゴシック" charset="-128"/>
                <a:cs typeface="Tahoma"/>
              </a:rPr>
              <a:t>Additional task or question to extend those children who complete the original task.                                         </a:t>
            </a:r>
            <a:endParaRPr lang="en-US" sz="3200" dirty="0" smtClean="0">
              <a:latin typeface="Arial" charset="0"/>
              <a:ea typeface="ＭＳ Ｐゴシック" charset="-128"/>
              <a:cs typeface="ＭＳ Ｐゴシック" charset="-128"/>
            </a:endParaRPr>
          </a:p>
          <a:p>
            <a:endParaRPr lang="en-US"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TextBox 2"/>
          <p:cNvSpPr txBox="1"/>
          <p:nvPr/>
        </p:nvSpPr>
        <p:spPr>
          <a:xfrm>
            <a:off x="457200" y="2229146"/>
            <a:ext cx="7892991" cy="4647427"/>
          </a:xfrm>
          <a:prstGeom prst="rect">
            <a:avLst/>
          </a:prstGeom>
          <a:noFill/>
        </p:spPr>
        <p:txBody>
          <a:bodyPr wrap="square" rtlCol="0">
            <a:spAutoFit/>
          </a:bodyPr>
          <a:lstStyle/>
          <a:p>
            <a:r>
              <a:rPr lang="en-US" sz="2800" dirty="0" smtClean="0">
                <a:latin typeface="Arial"/>
                <a:cs typeface="Arial"/>
              </a:rPr>
              <a:t>Sullivan, P., &amp; Lilburn, P. (2004). </a:t>
            </a:r>
            <a:r>
              <a:rPr lang="en-US" sz="2800" i="1" dirty="0" smtClean="0">
                <a:latin typeface="Arial"/>
                <a:cs typeface="Arial"/>
              </a:rPr>
              <a:t>Open – ended </a:t>
            </a:r>
            <a:r>
              <a:rPr lang="en-US" sz="2800" i="1" dirty="0" err="1" smtClean="0">
                <a:latin typeface="Arial"/>
                <a:cs typeface="Arial"/>
              </a:rPr>
              <a:t>maths</a:t>
            </a:r>
            <a:r>
              <a:rPr lang="en-US" sz="2800" i="1" dirty="0" smtClean="0">
                <a:latin typeface="Arial"/>
                <a:cs typeface="Arial"/>
              </a:rPr>
              <a:t> activities</a:t>
            </a:r>
            <a:r>
              <a:rPr lang="en-US" sz="2800" dirty="0" smtClean="0">
                <a:latin typeface="Arial"/>
                <a:cs typeface="Arial"/>
              </a:rPr>
              <a:t>.  Melbourne, Victoria: Oxford. </a:t>
            </a:r>
          </a:p>
          <a:p>
            <a:endParaRPr lang="en-US" sz="2800" dirty="0" smtClean="0">
              <a:latin typeface="Arial"/>
              <a:cs typeface="Arial"/>
            </a:endParaRPr>
          </a:p>
          <a:p>
            <a:r>
              <a:rPr lang="en-US" sz="2800" dirty="0" smtClean="0">
                <a:latin typeface="Arial"/>
                <a:cs typeface="Arial"/>
              </a:rPr>
              <a:t>Sullivan, P., </a:t>
            </a:r>
            <a:r>
              <a:rPr lang="en-US" sz="2800" dirty="0" err="1" smtClean="0">
                <a:latin typeface="Arial"/>
                <a:cs typeface="Arial"/>
              </a:rPr>
              <a:t>Zevenbergen</a:t>
            </a:r>
            <a:r>
              <a:rPr lang="en-US" sz="2800" dirty="0" smtClean="0">
                <a:latin typeface="Arial"/>
                <a:cs typeface="Arial"/>
              </a:rPr>
              <a:t>, R., &amp; </a:t>
            </a:r>
            <a:r>
              <a:rPr lang="en-US" sz="2800" dirty="0" err="1" smtClean="0">
                <a:latin typeface="Arial"/>
                <a:cs typeface="Arial"/>
              </a:rPr>
              <a:t>Mousley</a:t>
            </a:r>
            <a:r>
              <a:rPr lang="en-US" sz="2800" dirty="0" smtClean="0">
                <a:latin typeface="Arial"/>
                <a:cs typeface="Arial"/>
              </a:rPr>
              <a:t>, J. (2006). Teacher actions to maximize mathematics learning opportunities in heterogeneous classrooms. </a:t>
            </a:r>
            <a:r>
              <a:rPr lang="en-US" sz="2800" i="1" dirty="0" smtClean="0">
                <a:latin typeface="Arial"/>
                <a:cs typeface="Arial"/>
              </a:rPr>
              <a:t>International</a:t>
            </a:r>
            <a:r>
              <a:rPr lang="en-US" sz="2800" dirty="0" smtClean="0">
                <a:latin typeface="Arial"/>
                <a:cs typeface="Arial"/>
              </a:rPr>
              <a:t> </a:t>
            </a:r>
            <a:r>
              <a:rPr lang="en-US" sz="2800" i="1" dirty="0" smtClean="0">
                <a:latin typeface="Arial"/>
                <a:cs typeface="Arial"/>
              </a:rPr>
              <a:t>Journal for Science and Mathematics Teaching</a:t>
            </a:r>
            <a:r>
              <a:rPr lang="en-US" sz="2800" dirty="0" smtClean="0">
                <a:latin typeface="Arial"/>
                <a:cs typeface="Arial"/>
              </a:rPr>
              <a:t>. 4, 117-143</a:t>
            </a:r>
          </a:p>
          <a:p>
            <a:endParaRPr lang="en-US" sz="2800" dirty="0" smtClean="0">
              <a:latin typeface="Arial"/>
              <a:cs typeface="Arial"/>
            </a:endParaRPr>
          </a:p>
          <a:p>
            <a:r>
              <a:rPr lang="en-US" sz="1600" dirty="0" err="1" smtClean="0">
                <a:latin typeface="Arial"/>
                <a:cs typeface="Arial"/>
              </a:rPr>
              <a:t>louise.hodgson@catholic.tas.edu.au</a:t>
            </a:r>
            <a:endParaRPr lang="en-US" sz="1600" dirty="0">
              <a:latin typeface="Arial"/>
              <a:cs typeface="Aria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Focus">
  <a:themeElements>
    <a:clrScheme name="Custom 1">
      <a:dk1>
        <a:sysClr val="windowText" lastClr="000000"/>
      </a:dk1>
      <a:lt1>
        <a:sysClr val="window" lastClr="FFFFFF"/>
      </a:lt1>
      <a:dk2>
        <a:srgbClr val="0064E2"/>
      </a:dk2>
      <a:lt2>
        <a:srgbClr val="B5D2F5"/>
      </a:lt2>
      <a:accent1>
        <a:srgbClr val="FFB91D"/>
      </a:accent1>
      <a:accent2>
        <a:srgbClr val="F97817"/>
      </a:accent2>
      <a:accent3>
        <a:srgbClr val="6DE304"/>
      </a:accent3>
      <a:accent4>
        <a:srgbClr val="FF0000"/>
      </a:accent4>
      <a:accent5>
        <a:srgbClr val="732BEA"/>
      </a:accent5>
      <a:accent6>
        <a:srgbClr val="C913AD"/>
      </a:accent6>
      <a:hlink>
        <a:srgbClr val="FFE400"/>
      </a:hlink>
      <a:folHlink>
        <a:srgbClr val="A3EC62"/>
      </a:folHlink>
    </a:clrScheme>
    <a:fontScheme name="Focus">
      <a:majorFont>
        <a:latin typeface="Corbel"/>
        <a:ea typeface=""/>
        <a:cs typeface=""/>
        <a:font script="Jpan" typeface="ＭＳ ゴシック"/>
      </a:majorFont>
      <a:minorFont>
        <a:latin typeface="Corbel"/>
        <a:ea typeface=""/>
        <a:cs typeface=""/>
        <a:font script="Jpan" typeface="ＭＳ ゴシック"/>
      </a:minorFont>
    </a:fontScheme>
    <a:fmtScheme name="Focus">
      <a:fillStyleLst>
        <a:solidFill>
          <a:schemeClr val="phClr"/>
        </a:solidFill>
        <a:solidFill>
          <a:schemeClr val="phClr"/>
        </a:solidFill>
        <a:solidFill>
          <a:schemeClr val="phClr">
            <a:satMod val="150000"/>
          </a:schemeClr>
        </a:solid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508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101600" dist="63500" dir="4200000" algn="br" rotWithShape="0">
              <a:srgbClr val="000000">
                <a:alpha val="50000"/>
              </a:srgbClr>
            </a:outerShdw>
          </a:effectLst>
        </a:effectStyle>
        <a:effectStyle>
          <a:effectLst>
            <a:glow rad="101600">
              <a:schemeClr val="lt1">
                <a:alpha val="40000"/>
              </a:schemeClr>
            </a:glow>
          </a:effectLst>
          <a:scene3d>
            <a:camera prst="orthographicFront">
              <a:rot lat="0" lon="0" rev="0"/>
            </a:camera>
            <a:lightRig rig="soft" dir="r">
              <a:rot lat="0" lon="0" rev="5400000"/>
            </a:lightRig>
          </a:scene3d>
          <a:sp3d prstMaterial="softmetal">
            <a:bevelT w="31750" h="63500"/>
          </a:sp3d>
        </a:effectStyle>
      </a:effectStyleLst>
      <a:bgFillStyleLst>
        <a:blipFill rotWithShape="1">
          <a:blip xmlns:r="http://schemas.openxmlformats.org/officeDocument/2006/relationships" r:embed="rId1">
            <a:duotone>
              <a:schemeClr val="phClr">
                <a:tint val="80000"/>
                <a:shade val="10000"/>
                <a:satMod val="250000"/>
              </a:schemeClr>
              <a:schemeClr val="phClr">
                <a:tint val="70000"/>
                <a:alpha val="80000"/>
                <a:satMod val="250000"/>
              </a:schemeClr>
            </a:duotone>
          </a:blip>
          <a:stretch/>
        </a:blipFill>
        <a:blipFill rotWithShape="1">
          <a:blip xmlns:r="http://schemas.openxmlformats.org/officeDocument/2006/relationships" r:embed="rId2">
            <a:duotone>
              <a:schemeClr val="phClr">
                <a:tint val="80000"/>
                <a:shade val="10000"/>
                <a:satMod val="250000"/>
              </a:schemeClr>
              <a:schemeClr val="phClr">
                <a:tint val="70000"/>
                <a:alpha val="80000"/>
                <a:satMod val="250000"/>
              </a:schemeClr>
            </a:duotone>
          </a:blip>
          <a:stretch/>
        </a:blipFill>
        <a:blipFill rotWithShape="1">
          <a:blip xmlns:r="http://schemas.openxmlformats.org/officeDocument/2006/relationships" r:embed="rId3">
            <a:duotone>
              <a:schemeClr val="phClr">
                <a:tint val="80000"/>
                <a:shade val="10000"/>
                <a:satMod val="250000"/>
              </a:schemeClr>
              <a:schemeClr val="phClr">
                <a:tint val="70000"/>
                <a:alpha val="80000"/>
                <a:sat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Focus.thmx</Template>
  <TotalTime>709</TotalTime>
  <Words>1029</Words>
  <Application>Microsoft Macintosh PowerPoint</Application>
  <PresentationFormat>On-screen Show (4:3)</PresentationFormat>
  <Paragraphs>148</Paragraphs>
  <Slides>21</Slides>
  <Notes>14</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Focus</vt:lpstr>
      <vt:lpstr>Designing quality open- ended tasks in mathematics</vt:lpstr>
      <vt:lpstr>Characteristics of good questions</vt:lpstr>
      <vt:lpstr>Why open ended questions?</vt:lpstr>
      <vt:lpstr>Slide 4</vt:lpstr>
      <vt:lpstr>Making questions open ended</vt:lpstr>
      <vt:lpstr>Method 1:  Working backwards </vt:lpstr>
      <vt:lpstr>Method 1:  Working backwards </vt:lpstr>
      <vt:lpstr>Method 1:  Working backwards </vt:lpstr>
      <vt:lpstr>Method 1:  Working backwards </vt:lpstr>
      <vt:lpstr>Making questions open ended</vt:lpstr>
      <vt:lpstr>Method 2:  Adapting a standard question</vt:lpstr>
      <vt:lpstr>Method 2:  Adapting a standard question</vt:lpstr>
      <vt:lpstr>Method 2:  Adapting a standard question</vt:lpstr>
      <vt:lpstr>Method 2:  Adapting a standard question</vt:lpstr>
      <vt:lpstr>Now have a go yourselves!</vt:lpstr>
      <vt:lpstr>Some important considerations</vt:lpstr>
      <vt:lpstr>Building open ended tasks into a lesson</vt:lpstr>
      <vt:lpstr>High quality response</vt:lpstr>
      <vt:lpstr>Discuss the tasks and adaptions. Consider the following:</vt:lpstr>
      <vt:lpstr>Lesson structure</vt:lpstr>
      <vt:lpstr>References</vt:lpstr>
    </vt:vector>
  </TitlesOfParts>
  <Company>TCEO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Quality Open- ended tasks in mathematics</dc:title>
  <dc:creator>Louise Hodgson</dc:creator>
  <cp:lastModifiedBy>Louise Hodgson</cp:lastModifiedBy>
  <cp:revision>81</cp:revision>
  <cp:lastPrinted>2012-03-23T04:28:42Z</cp:lastPrinted>
  <dcterms:created xsi:type="dcterms:W3CDTF">2012-05-21T04:18:43Z</dcterms:created>
  <dcterms:modified xsi:type="dcterms:W3CDTF">2012-05-21T04:20:13Z</dcterms:modified>
</cp:coreProperties>
</file>